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EF5"/>
    <a:srgbClr val="F7ED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851"/>
    <p:restoredTop sz="94643"/>
  </p:normalViewPr>
  <p:slideViewPr>
    <p:cSldViewPr snapToGrid="0" snapToObjects="1">
      <p:cViewPr>
        <p:scale>
          <a:sx n="28" d="100"/>
          <a:sy n="28" d="100"/>
        </p:scale>
        <p:origin x="125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90B7FF-7C8E-C246-A715-B9AEF9DABE8B}"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201035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90B7FF-7C8E-C246-A715-B9AEF9DABE8B}"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517849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90B7FF-7C8E-C246-A715-B9AEF9DABE8B}"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1891985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90B7FF-7C8E-C246-A715-B9AEF9DABE8B}"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1664669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90B7FF-7C8E-C246-A715-B9AEF9DABE8B}" type="datetimeFigureOut">
              <a:rPr lang="en-US" smtClean="0"/>
              <a:t>1/21/19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690375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90B7FF-7C8E-C246-A715-B9AEF9DABE8B}" type="datetimeFigureOut">
              <a:rPr lang="en-US" smtClean="0"/>
              <a:t>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2871694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90B7FF-7C8E-C246-A715-B9AEF9DABE8B}" type="datetimeFigureOut">
              <a:rPr lang="en-US" smtClean="0"/>
              <a:t>1/21/19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1061661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90B7FF-7C8E-C246-A715-B9AEF9DABE8B}" type="datetimeFigureOut">
              <a:rPr lang="en-US" smtClean="0"/>
              <a:t>1/21/19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2058035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90B7FF-7C8E-C246-A715-B9AEF9DABE8B}" type="datetimeFigureOut">
              <a:rPr lang="en-US" smtClean="0"/>
              <a:t>1/21/19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2037466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90B7FF-7C8E-C246-A715-B9AEF9DABE8B}" type="datetimeFigureOut">
              <a:rPr lang="en-US" smtClean="0"/>
              <a:t>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2081100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DC90B7FF-7C8E-C246-A715-B9AEF9DABE8B}" type="datetimeFigureOut">
              <a:rPr lang="en-US" smtClean="0"/>
              <a:t>1/21/19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09EA7F-FCB7-364C-B030-3E1C6DD83B81}" type="slidenum">
              <a:rPr lang="en-US" smtClean="0"/>
              <a:t>‹#›</a:t>
            </a:fld>
            <a:endParaRPr lang="en-US"/>
          </a:p>
        </p:txBody>
      </p:sp>
    </p:spTree>
    <p:extLst>
      <p:ext uri="{BB962C8B-B14F-4D97-AF65-F5344CB8AC3E}">
        <p14:creationId xmlns:p14="http://schemas.microsoft.com/office/powerpoint/2010/main" val="994617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DC90B7FF-7C8E-C246-A715-B9AEF9DABE8B}" type="datetimeFigureOut">
              <a:rPr lang="en-US" smtClean="0"/>
              <a:t>1/21/19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4409EA7F-FCB7-364C-B030-3E1C6DD83B81}" type="slidenum">
              <a:rPr lang="en-US" smtClean="0"/>
              <a:t>‹#›</a:t>
            </a:fld>
            <a:endParaRPr lang="en-US"/>
          </a:p>
        </p:txBody>
      </p:sp>
    </p:spTree>
    <p:extLst>
      <p:ext uri="{BB962C8B-B14F-4D97-AF65-F5344CB8AC3E}">
        <p14:creationId xmlns:p14="http://schemas.microsoft.com/office/powerpoint/2010/main" val="16477546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Rectangle 108">
            <a:extLst>
              <a:ext uri="{FF2B5EF4-FFF2-40B4-BE49-F238E27FC236}">
                <a16:creationId xmlns:a16="http://schemas.microsoft.com/office/drawing/2014/main" id="{341A67E9-979B-1640-9C23-95832CCD449D}"/>
              </a:ext>
            </a:extLst>
          </p:cNvPr>
          <p:cNvSpPr/>
          <p:nvPr/>
        </p:nvSpPr>
        <p:spPr>
          <a:xfrm>
            <a:off x="9755619" y="25201556"/>
            <a:ext cx="17462055" cy="771684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marL="1662113"/>
            <a:endParaRPr lang="en-US" altLang="zh-CN" sz="3200" b="1" dirty="0">
              <a:solidFill>
                <a:schemeClr val="tx1">
                  <a:lumMod val="75000"/>
                  <a:lumOff val="25000"/>
                </a:schemeClr>
              </a:solidFill>
              <a:ea typeface="Arial" charset="0"/>
              <a:cs typeface="Arial" charset="0"/>
            </a:endParaRPr>
          </a:p>
          <a:p>
            <a:pPr marL="1662113"/>
            <a:r>
              <a:rPr lang="en-US" altLang="zh-CN" sz="2400" b="1" dirty="0">
                <a:solidFill>
                  <a:schemeClr val="tx1">
                    <a:lumMod val="75000"/>
                    <a:lumOff val="25000"/>
                  </a:schemeClr>
                </a:solidFill>
                <a:ea typeface="Arial" charset="0"/>
                <a:cs typeface="Arial" charset="0"/>
              </a:rPr>
              <a:t>Figure</a:t>
            </a:r>
            <a:r>
              <a:rPr lang="zh-CN" altLang="en-US" sz="2400" b="1" dirty="0">
                <a:solidFill>
                  <a:schemeClr val="tx1">
                    <a:lumMod val="75000"/>
                    <a:lumOff val="25000"/>
                  </a:schemeClr>
                </a:solidFill>
                <a:ea typeface="Arial" charset="0"/>
                <a:cs typeface="Arial" charset="0"/>
              </a:rPr>
              <a:t> </a:t>
            </a:r>
            <a:r>
              <a:rPr lang="en-US" altLang="zh-CN" sz="2400" b="1" dirty="0">
                <a:solidFill>
                  <a:schemeClr val="tx1">
                    <a:lumMod val="75000"/>
                    <a:lumOff val="25000"/>
                  </a:schemeClr>
                </a:solidFill>
                <a:ea typeface="Arial" charset="0"/>
                <a:cs typeface="Arial" charset="0"/>
              </a:rPr>
              <a:t>3 </a:t>
            </a:r>
            <a:r>
              <a:rPr lang="en-US" altLang="zh-CN" sz="2400" dirty="0">
                <a:solidFill>
                  <a:schemeClr val="tx1">
                    <a:lumMod val="75000"/>
                    <a:lumOff val="25000"/>
                  </a:schemeClr>
                </a:solidFill>
                <a:ea typeface="Arial" charset="0"/>
                <a:cs typeface="Arial" charset="0"/>
              </a:rPr>
              <a:t>Procedures: data preparation, tuned model, train model, apply</a:t>
            </a:r>
          </a:p>
          <a:p>
            <a:endParaRPr lang="en-US" sz="3200" dirty="0"/>
          </a:p>
        </p:txBody>
      </p:sp>
      <p:sp>
        <p:nvSpPr>
          <p:cNvPr id="29" name="Rectangle 28">
            <a:extLst>
              <a:ext uri="{FF2B5EF4-FFF2-40B4-BE49-F238E27FC236}">
                <a16:creationId xmlns:a16="http://schemas.microsoft.com/office/drawing/2014/main" id="{1604F058-4CFB-794A-92DB-C3FDB9E66875}"/>
              </a:ext>
            </a:extLst>
          </p:cNvPr>
          <p:cNvSpPr/>
          <p:nvPr/>
        </p:nvSpPr>
        <p:spPr>
          <a:xfrm>
            <a:off x="36660168" y="3699747"/>
            <a:ext cx="6542463" cy="12646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p:cNvGrpSpPr/>
          <p:nvPr/>
        </p:nvGrpSpPr>
        <p:grpSpPr>
          <a:xfrm>
            <a:off x="9677120" y="6498611"/>
            <a:ext cx="33594529" cy="19862359"/>
            <a:chOff x="4024827" y="9410112"/>
            <a:chExt cx="39029927" cy="11562664"/>
          </a:xfrm>
        </p:grpSpPr>
        <p:sp>
          <p:nvSpPr>
            <p:cNvPr id="26" name="Rectangle 25"/>
            <p:cNvSpPr/>
            <p:nvPr/>
          </p:nvSpPr>
          <p:spPr>
            <a:xfrm>
              <a:off x="24699128" y="9410112"/>
              <a:ext cx="18355626" cy="11374743"/>
            </a:xfrm>
            <a:prstGeom prst="rect">
              <a:avLst/>
            </a:prstGeom>
            <a:solidFill>
              <a:schemeClr val="accent5">
                <a:lumMod val="20000"/>
                <a:lumOff val="80000"/>
              </a:schemeClr>
            </a:solidFill>
            <a:effectLst/>
          </p:spPr>
          <p:style>
            <a:lnRef idx="0">
              <a:schemeClr val="accent3"/>
            </a:lnRef>
            <a:fillRef idx="3">
              <a:schemeClr val="accent3"/>
            </a:fillRef>
            <a:effectRef idx="3">
              <a:schemeClr val="accent3"/>
            </a:effectRef>
            <a:fontRef idx="minor">
              <a:schemeClr val="lt1"/>
            </a:fontRef>
          </p:style>
          <p:txBody>
            <a:bodyPr rtlCol="0" anchor="t"/>
            <a:lstStyle/>
            <a:p>
              <a:r>
                <a:rPr lang="en-US" altLang="zh-CN" sz="3600" u="sng" dirty="0">
                  <a:solidFill>
                    <a:schemeClr val="tx1">
                      <a:lumMod val="75000"/>
                      <a:lumOff val="25000"/>
                    </a:schemeClr>
                  </a:solidFill>
                  <a:highlight>
                    <a:srgbClr val="E5EEF5"/>
                  </a:highlight>
                  <a:ea typeface="Arial" charset="0"/>
                  <a:cs typeface="Arial" charset="0"/>
                </a:rPr>
                <a:t>Emotions Detection: Convolutional Neural Network</a:t>
              </a:r>
              <a:endParaRPr lang="en-US" altLang="zh-CN" sz="3600" dirty="0">
                <a:solidFill>
                  <a:schemeClr val="tx1">
                    <a:lumMod val="75000"/>
                    <a:lumOff val="25000"/>
                  </a:schemeClr>
                </a:solidFill>
                <a:ea typeface="Arial" charset="0"/>
                <a:cs typeface="Arial" charset="0"/>
              </a:endParaRPr>
            </a:p>
            <a:p>
              <a:endParaRPr lang="en-US" altLang="zh-CN" sz="2400" dirty="0">
                <a:solidFill>
                  <a:schemeClr val="tx1">
                    <a:lumMod val="75000"/>
                    <a:lumOff val="25000"/>
                  </a:schemeClr>
                </a:solidFill>
                <a:ea typeface="Arial" charset="0"/>
                <a:cs typeface="Arial" charset="0"/>
              </a:endParaRPr>
            </a:p>
            <a:p>
              <a:endParaRPr lang="en-US" altLang="zh-CN" sz="2400" dirty="0">
                <a:solidFill>
                  <a:schemeClr val="tx1">
                    <a:lumMod val="75000"/>
                    <a:lumOff val="25000"/>
                  </a:schemeClr>
                </a:solidFill>
                <a:ea typeface="Arial" charset="0"/>
                <a:cs typeface="Arial" charset="0"/>
              </a:endParaRPr>
            </a:p>
            <a:p>
              <a:endParaRPr lang="en-US" altLang="zh-CN" sz="2400" dirty="0">
                <a:solidFill>
                  <a:schemeClr val="tx1">
                    <a:lumMod val="75000"/>
                    <a:lumOff val="25000"/>
                  </a:schemeClr>
                </a:solidFill>
                <a:ea typeface="Arial" charset="0"/>
                <a:cs typeface="Arial" charset="0"/>
              </a:endParaRPr>
            </a:p>
            <a:p>
              <a:pPr marL="1662113"/>
              <a:endParaRPr lang="en-US" altLang="zh-CN" sz="2400"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endParaRPr lang="en-US" altLang="zh-CN" sz="2400" b="1" dirty="0">
                <a:solidFill>
                  <a:schemeClr val="tx1">
                    <a:lumMod val="75000"/>
                    <a:lumOff val="25000"/>
                  </a:schemeClr>
                </a:solidFill>
                <a:ea typeface="Arial" charset="0"/>
                <a:cs typeface="Arial" charset="0"/>
              </a:endParaRPr>
            </a:p>
            <a:p>
              <a:pPr marL="1662113"/>
              <a:r>
                <a:rPr lang="en-US" altLang="zh-CN" sz="2000" b="1" dirty="0">
                  <a:solidFill>
                    <a:schemeClr val="tx1">
                      <a:lumMod val="75000"/>
                      <a:lumOff val="25000"/>
                    </a:schemeClr>
                  </a:solidFill>
                  <a:ea typeface="Arial" charset="0"/>
                  <a:cs typeface="Arial" charset="0"/>
                </a:rPr>
                <a:t>Figure</a:t>
              </a:r>
              <a:r>
                <a:rPr lang="zh-CN" altLang="en-US" sz="2000" b="1" dirty="0">
                  <a:solidFill>
                    <a:schemeClr val="tx1">
                      <a:lumMod val="75000"/>
                      <a:lumOff val="25000"/>
                    </a:schemeClr>
                  </a:solidFill>
                  <a:ea typeface="Arial" charset="0"/>
                  <a:cs typeface="Arial" charset="0"/>
                </a:rPr>
                <a:t> </a:t>
              </a:r>
              <a:r>
                <a:rPr lang="en-US" altLang="zh-CN" sz="2000" b="1" dirty="0">
                  <a:solidFill>
                    <a:schemeClr val="tx1">
                      <a:lumMod val="75000"/>
                      <a:lumOff val="25000"/>
                    </a:schemeClr>
                  </a:solidFill>
                  <a:ea typeface="Arial" charset="0"/>
                  <a:cs typeface="Arial" charset="0"/>
                </a:rPr>
                <a:t>4 </a:t>
              </a:r>
              <a:r>
                <a:rPr lang="en-US" altLang="zh-CN" sz="2000" dirty="0">
                  <a:solidFill>
                    <a:schemeClr val="tx1">
                      <a:lumMod val="75000"/>
                      <a:lumOff val="25000"/>
                    </a:schemeClr>
                  </a:solidFill>
                  <a:ea typeface="Arial" charset="0"/>
                  <a:cs typeface="Arial" charset="0"/>
                </a:rPr>
                <a:t>CNN</a:t>
              </a:r>
              <a:endParaRPr lang="en-US" altLang="zh-CN" sz="3200" dirty="0">
                <a:solidFill>
                  <a:schemeClr val="tx1">
                    <a:lumMod val="75000"/>
                    <a:lumOff val="25000"/>
                  </a:schemeClr>
                </a:solidFill>
                <a:ea typeface="Arial" charset="0"/>
                <a:cs typeface="Arial" charset="0"/>
              </a:endParaRPr>
            </a:p>
            <a:p>
              <a:r>
                <a:rPr lang="en-US" altLang="zh-CN" sz="3200" u="sng" dirty="0">
                  <a:solidFill>
                    <a:schemeClr val="tx1"/>
                  </a:solidFill>
                  <a:highlight>
                    <a:srgbClr val="E5EEF5"/>
                  </a:highlight>
                  <a:ea typeface="Arial" charset="0"/>
                  <a:cs typeface="Arial" charset="0"/>
                </a:rPr>
                <a:t>StarGAN</a:t>
              </a:r>
            </a:p>
            <a:p>
              <a:endParaRPr lang="en-US" altLang="zh-CN" sz="3200" u="sng" dirty="0">
                <a:solidFill>
                  <a:schemeClr val="tx1"/>
                </a:solidFill>
                <a:highlight>
                  <a:srgbClr val="E5EEF5"/>
                </a:highlight>
                <a:ea typeface="Arial" charset="0"/>
                <a:cs typeface="Arial" charset="0"/>
              </a:endParaRPr>
            </a:p>
            <a:p>
              <a:endParaRPr lang="en-US" altLang="zh-CN" sz="3200" dirty="0">
                <a:solidFill>
                  <a:schemeClr val="tx1">
                    <a:lumMod val="75000"/>
                    <a:lumOff val="25000"/>
                  </a:schemeClr>
                </a:solidFill>
                <a:ea typeface="Arial" charset="0"/>
                <a:cs typeface="Arial" charset="0"/>
              </a:endParaRPr>
            </a:p>
            <a:p>
              <a:pPr marL="571500" indent="-571500">
                <a:buFont typeface="Arial" charset="0"/>
                <a:buChar char="•"/>
              </a:pPr>
              <a:endParaRPr lang="en-US" altLang="zh-CN" sz="3200" dirty="0">
                <a:solidFill>
                  <a:schemeClr val="tx1">
                    <a:lumMod val="75000"/>
                    <a:lumOff val="25000"/>
                  </a:schemeClr>
                </a:solidFill>
                <a:ea typeface="Arial" charset="0"/>
                <a:cs typeface="Arial" charset="0"/>
              </a:endParaRPr>
            </a:p>
            <a:p>
              <a:pPr marL="571500" indent="-571500">
                <a:buFont typeface="Arial" charset="0"/>
                <a:buChar char="•"/>
              </a:pPr>
              <a:endParaRPr lang="en-US" altLang="zh-CN" sz="4000" dirty="0">
                <a:solidFill>
                  <a:schemeClr val="tx1">
                    <a:lumMod val="75000"/>
                    <a:lumOff val="25000"/>
                  </a:schemeClr>
                </a:solidFill>
                <a:ea typeface="Arial" charset="0"/>
                <a:cs typeface="Arial" charset="0"/>
              </a:endParaRPr>
            </a:p>
            <a:p>
              <a:endParaRPr lang="en-US" altLang="zh-CN" sz="3600" dirty="0">
                <a:solidFill>
                  <a:schemeClr val="tx1">
                    <a:lumMod val="75000"/>
                    <a:lumOff val="25000"/>
                  </a:schemeClr>
                </a:solidFill>
                <a:ea typeface="Arial" charset="0"/>
                <a:cs typeface="Arial" charset="0"/>
              </a:endParaRPr>
            </a:p>
            <a:p>
              <a:pPr marL="571500" indent="-571500">
                <a:buFont typeface="Arial" charset="0"/>
                <a:buChar char="•"/>
              </a:pPr>
              <a:endParaRPr lang="en-US" altLang="zh-CN" sz="5400" dirty="0">
                <a:solidFill>
                  <a:schemeClr val="tx1">
                    <a:lumMod val="75000"/>
                    <a:lumOff val="25000"/>
                  </a:schemeClr>
                </a:solidFill>
                <a:ea typeface="Arial" charset="0"/>
                <a:cs typeface="Arial" charset="0"/>
              </a:endParaRPr>
            </a:p>
            <a:p>
              <a:pPr marL="571500" indent="-571500">
                <a:buFont typeface="Arial" charset="0"/>
                <a:buChar char="•"/>
              </a:pPr>
              <a:endParaRPr lang="en-US" altLang="zh-CN" sz="3200" dirty="0">
                <a:solidFill>
                  <a:schemeClr val="tx1">
                    <a:lumMod val="75000"/>
                    <a:lumOff val="25000"/>
                  </a:schemeClr>
                </a:solidFill>
                <a:ea typeface="Arial" charset="0"/>
                <a:cs typeface="Arial" charset="0"/>
              </a:endParaRPr>
            </a:p>
            <a:p>
              <a:pPr marL="571500" indent="-571500">
                <a:buFont typeface="Arial" charset="0"/>
                <a:buChar char="•"/>
              </a:pPr>
              <a:endParaRPr lang="en-US" altLang="zh-CN" sz="3200" dirty="0">
                <a:solidFill>
                  <a:schemeClr val="tx1">
                    <a:lumMod val="75000"/>
                    <a:lumOff val="25000"/>
                  </a:schemeClr>
                </a:solidFill>
                <a:ea typeface="Arial" charset="0"/>
                <a:cs typeface="Arial" charset="0"/>
              </a:endParaRPr>
            </a:p>
            <a:p>
              <a:pPr marL="571500" indent="-571500">
                <a:buFont typeface="Arial" charset="0"/>
                <a:buChar char="•"/>
              </a:pPr>
              <a:endParaRPr lang="en-US" altLang="zh-CN" sz="1800" dirty="0">
                <a:solidFill>
                  <a:schemeClr val="tx1">
                    <a:lumMod val="75000"/>
                    <a:lumOff val="25000"/>
                  </a:schemeClr>
                </a:solidFill>
                <a:ea typeface="Arial" charset="0"/>
                <a:cs typeface="Arial" charset="0"/>
              </a:endParaRPr>
            </a:p>
            <a:p>
              <a:endParaRPr lang="en-US" sz="1000" dirty="0">
                <a:solidFill>
                  <a:schemeClr val="tx1">
                    <a:lumMod val="75000"/>
                    <a:lumOff val="25000"/>
                  </a:schemeClr>
                </a:solidFill>
                <a:ea typeface="Arial" charset="0"/>
                <a:cs typeface="Arial" charset="0"/>
              </a:endParaRPr>
            </a:p>
            <a:p>
              <a:endParaRPr lang="en-US" sz="3200" b="1" dirty="0">
                <a:solidFill>
                  <a:schemeClr val="tx1">
                    <a:lumMod val="75000"/>
                    <a:lumOff val="25000"/>
                  </a:schemeClr>
                </a:solidFill>
                <a:ea typeface="Arial" charset="0"/>
                <a:cs typeface="Arial" charset="0"/>
              </a:endParaRPr>
            </a:p>
            <a:p>
              <a:endParaRPr lang="en-US" sz="3200" b="1" dirty="0">
                <a:solidFill>
                  <a:schemeClr val="tx1">
                    <a:lumMod val="75000"/>
                    <a:lumOff val="25000"/>
                  </a:schemeClr>
                </a:solidFill>
                <a:ea typeface="Arial" charset="0"/>
                <a:cs typeface="Arial" charset="0"/>
              </a:endParaRPr>
            </a:p>
          </p:txBody>
        </p:sp>
        <p:sp>
          <p:nvSpPr>
            <p:cNvPr id="62" name="Round Same Side Corner Rectangle 61"/>
            <p:cNvSpPr/>
            <p:nvPr/>
          </p:nvSpPr>
          <p:spPr>
            <a:xfrm>
              <a:off x="4024827" y="20297836"/>
              <a:ext cx="20491905" cy="674940"/>
            </a:xfrm>
            <a:prstGeom prst="round2SameRect">
              <a:avLst/>
            </a:prstGeom>
            <a:solidFill>
              <a:schemeClr val="accent5">
                <a:lumMod val="50000"/>
              </a:schemeClr>
            </a:solidFill>
            <a:effectLst>
              <a:outerShdw blurRad="50800" dist="38100" dir="2700000" algn="tl" rotWithShape="0">
                <a:schemeClr val="tx1">
                  <a:lumMod val="50000"/>
                  <a:lumOff val="50000"/>
                  <a:alpha val="40000"/>
                </a:scheme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4400" b="1" dirty="0"/>
                <a:t>Procedures</a:t>
              </a:r>
            </a:p>
          </p:txBody>
        </p:sp>
      </p:grpSp>
      <p:grpSp>
        <p:nvGrpSpPr>
          <p:cNvPr id="37" name="Group 36"/>
          <p:cNvGrpSpPr/>
          <p:nvPr/>
        </p:nvGrpSpPr>
        <p:grpSpPr>
          <a:xfrm>
            <a:off x="679234" y="5553886"/>
            <a:ext cx="8757409" cy="26669136"/>
            <a:chOff x="401854" y="5606484"/>
            <a:chExt cx="8719421" cy="26669136"/>
          </a:xfrm>
        </p:grpSpPr>
        <p:sp>
          <p:nvSpPr>
            <p:cNvPr id="33" name="Rectangle 32"/>
            <p:cNvSpPr/>
            <p:nvPr/>
          </p:nvSpPr>
          <p:spPr>
            <a:xfrm>
              <a:off x="401854" y="6402012"/>
              <a:ext cx="8719419" cy="25873608"/>
            </a:xfrm>
            <a:prstGeom prst="rect">
              <a:avLst/>
            </a:prstGeom>
            <a:solidFill>
              <a:srgbClr val="E5EE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53137" y="7292047"/>
              <a:ext cx="8592406" cy="5016758"/>
            </a:xfrm>
            <a:prstGeom prst="rect">
              <a:avLst/>
            </a:prstGeom>
            <a:solidFill>
              <a:schemeClr val="bg1"/>
            </a:solidFill>
            <a:ln w="12700">
              <a:solidFill>
                <a:schemeClr val="accent5">
                  <a:lumMod val="40000"/>
                  <a:lumOff val="60000"/>
                </a:schemeClr>
              </a:solidFill>
            </a:ln>
          </p:spPr>
          <p:txBody>
            <a:bodyPr wrap="square" rtlCol="0">
              <a:spAutoFit/>
            </a:bodyPr>
            <a:lstStyle/>
            <a:p>
              <a:pPr algn="just"/>
              <a:r>
                <a:rPr lang="en-US" sz="3200" dirty="0">
                  <a:solidFill>
                    <a:schemeClr val="tx1">
                      <a:lumMod val="75000"/>
                      <a:lumOff val="25000"/>
                    </a:schemeClr>
                  </a:solidFill>
                  <a:ea typeface="Arial" charset="0"/>
                  <a:cs typeface="Arial" charset="0"/>
                </a:rPr>
                <a:t>We have developed a convolutional neural network (CNN) to classify human facial emotions and accomplish real time facial emotion recognition. We use transfer learning on the fully- connected layers of an existing convolutional neural network which was trained for human emotion classification. A variety of datasets, as well as our own unique image dataset, is used to train the model. So far, an overall training accuracy of 90% is achieved. </a:t>
              </a:r>
            </a:p>
          </p:txBody>
        </p:sp>
        <p:sp>
          <p:nvSpPr>
            <p:cNvPr id="10" name="Rounded Rectangle 9"/>
            <p:cNvSpPr/>
            <p:nvPr/>
          </p:nvSpPr>
          <p:spPr>
            <a:xfrm>
              <a:off x="401855" y="5606484"/>
              <a:ext cx="8719420" cy="795528"/>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t>Introduction</a:t>
              </a:r>
              <a:endParaRPr lang="en-US" sz="4800" b="1" dirty="0"/>
            </a:p>
          </p:txBody>
        </p:sp>
      </p:grpSp>
      <p:grpSp>
        <p:nvGrpSpPr>
          <p:cNvPr id="13" name="Group 12"/>
          <p:cNvGrpSpPr/>
          <p:nvPr/>
        </p:nvGrpSpPr>
        <p:grpSpPr>
          <a:xfrm>
            <a:off x="9677121" y="5508222"/>
            <a:ext cx="17638155" cy="19497139"/>
            <a:chOff x="600521" y="10603258"/>
            <a:chExt cx="13734918" cy="20784085"/>
          </a:xfrm>
        </p:grpSpPr>
        <p:sp>
          <p:nvSpPr>
            <p:cNvPr id="22" name="Rectangle 21"/>
            <p:cNvSpPr/>
            <p:nvPr/>
          </p:nvSpPr>
          <p:spPr>
            <a:xfrm>
              <a:off x="661648" y="11465327"/>
              <a:ext cx="13564625" cy="19922016"/>
            </a:xfrm>
            <a:prstGeom prst="rect">
              <a:avLst/>
            </a:prstGeom>
            <a:solidFill>
              <a:schemeClr val="accent5">
                <a:lumMod val="20000"/>
                <a:lumOff val="80000"/>
              </a:schemeClr>
            </a:solidFill>
            <a:ln>
              <a:solidFill>
                <a:schemeClr val="accent1">
                  <a:lumMod val="60000"/>
                  <a:lumOff val="40000"/>
                </a:schemeClr>
              </a:solidFill>
            </a:ln>
            <a:effectLst/>
          </p:spPr>
          <p:style>
            <a:lnRef idx="0">
              <a:schemeClr val="accent3"/>
            </a:lnRef>
            <a:fillRef idx="3">
              <a:schemeClr val="accent3"/>
            </a:fillRef>
            <a:effectRef idx="3">
              <a:schemeClr val="accent3"/>
            </a:effectRef>
            <a:fontRef idx="minor">
              <a:schemeClr val="lt1"/>
            </a:fontRef>
          </p:style>
          <p:txBody>
            <a:bodyPr rtlCol="0" anchor="t"/>
            <a:lstStyle/>
            <a:p>
              <a:endParaRPr lang="en-US" altLang="zh-CN" sz="1800" dirty="0">
                <a:solidFill>
                  <a:schemeClr val="tx1">
                    <a:lumMod val="75000"/>
                    <a:lumOff val="25000"/>
                  </a:schemeClr>
                </a:solidFill>
                <a:ea typeface="Arial" charset="0"/>
                <a:cs typeface="Arial" charset="0"/>
              </a:endParaRPr>
            </a:p>
            <a:p>
              <a:endParaRPr lang="en-US" altLang="zh-CN" sz="2000" dirty="0">
                <a:solidFill>
                  <a:schemeClr val="tx1">
                    <a:lumMod val="75000"/>
                    <a:lumOff val="25000"/>
                  </a:schemeClr>
                </a:solidFill>
                <a:ea typeface="Arial" charset="0"/>
                <a:cs typeface="Arial" charset="0"/>
              </a:endParaRPr>
            </a:p>
            <a:p>
              <a:endParaRPr lang="en-US" altLang="zh-CN" sz="1800" dirty="0">
                <a:solidFill>
                  <a:schemeClr val="tx1">
                    <a:lumMod val="75000"/>
                    <a:lumOff val="25000"/>
                  </a:schemeClr>
                </a:solidFill>
                <a:ea typeface="Arial" charset="0"/>
                <a:cs typeface="Arial" charset="0"/>
              </a:endParaRPr>
            </a:p>
            <a:p>
              <a:r>
                <a:rPr lang="en-US" altLang="zh-CN" sz="3200" u="sng" dirty="0">
                  <a:solidFill>
                    <a:schemeClr val="tx1"/>
                  </a:solidFill>
                  <a:highlight>
                    <a:srgbClr val="E5EEF5"/>
                  </a:highlight>
                  <a:ea typeface="Arial" charset="0"/>
                  <a:cs typeface="Arial" charset="0"/>
                </a:rPr>
                <a:t>Emotions Detection</a:t>
              </a:r>
            </a:p>
            <a:p>
              <a:endParaRPr lang="en-US" altLang="zh-CN" sz="1800" dirty="0">
                <a:solidFill>
                  <a:schemeClr val="tx1">
                    <a:lumMod val="75000"/>
                    <a:lumOff val="25000"/>
                  </a:schemeClr>
                </a:solidFill>
                <a:ea typeface="Arial" charset="0"/>
                <a:cs typeface="Arial" charset="0"/>
              </a:endParaRPr>
            </a:p>
            <a:p>
              <a:pPr algn="just"/>
              <a:r>
                <a:rPr lang="en-US" altLang="zh-CN" sz="3200" dirty="0">
                  <a:solidFill>
                    <a:schemeClr val="tx1">
                      <a:lumMod val="75000"/>
                      <a:lumOff val="25000"/>
                    </a:schemeClr>
                  </a:solidFill>
                  <a:ea typeface="Arial" charset="0"/>
                  <a:cs typeface="Arial" charset="0"/>
                </a:rPr>
                <a:t>To train the neural network model, we use two different datasets: the extended Cohn-</a:t>
              </a:r>
              <a:r>
                <a:rPr lang="en-US" altLang="zh-CN" sz="3200" dirty="0" err="1">
                  <a:solidFill>
                    <a:schemeClr val="tx1">
                      <a:lumMod val="75000"/>
                      <a:lumOff val="25000"/>
                    </a:schemeClr>
                  </a:solidFill>
                  <a:ea typeface="Arial" charset="0"/>
                  <a:cs typeface="Arial" charset="0"/>
                </a:rPr>
                <a:t>Kanade</a:t>
              </a:r>
              <a:r>
                <a:rPr lang="en-US" altLang="zh-CN" sz="3200" dirty="0">
                  <a:solidFill>
                    <a:schemeClr val="tx1">
                      <a:lumMod val="75000"/>
                      <a:lumOff val="25000"/>
                    </a:schemeClr>
                  </a:solidFill>
                  <a:ea typeface="Arial" charset="0"/>
                  <a:cs typeface="Arial" charset="0"/>
                </a:rPr>
                <a:t> dataset (CK+) and the Japanese Female Facial Expression (JAFFE) database. </a:t>
              </a:r>
              <a:endParaRPr lang="en-US" altLang="zh-CN" sz="2400" dirty="0">
                <a:solidFill>
                  <a:schemeClr val="tx1">
                    <a:lumMod val="75000"/>
                    <a:lumOff val="25000"/>
                  </a:schemeClr>
                </a:solidFill>
                <a:ea typeface="Arial" charset="0"/>
                <a:cs typeface="Arial" charset="0"/>
              </a:endParaRPr>
            </a:p>
            <a:p>
              <a:pPr marL="862013"/>
              <a:endParaRPr lang="en-US" altLang="zh-CN" sz="2400" dirty="0">
                <a:solidFill>
                  <a:schemeClr val="tx1">
                    <a:lumMod val="75000"/>
                    <a:lumOff val="25000"/>
                  </a:schemeClr>
                </a:solidFill>
                <a:ea typeface="Arial" charset="0"/>
                <a:cs typeface="Arial" charset="0"/>
              </a:endParaRPr>
            </a:p>
            <a:p>
              <a:pPr marL="862013"/>
              <a:endParaRPr lang="en-US" altLang="zh-CN" sz="2400" dirty="0">
                <a:solidFill>
                  <a:schemeClr val="tx1">
                    <a:lumMod val="75000"/>
                    <a:lumOff val="25000"/>
                  </a:schemeClr>
                </a:solidFill>
                <a:ea typeface="Arial" charset="0"/>
                <a:cs typeface="Arial" charset="0"/>
              </a:endParaRPr>
            </a:p>
            <a:p>
              <a:pPr marL="862013"/>
              <a:endParaRPr lang="en-US" altLang="zh-CN" sz="2400" dirty="0">
                <a:solidFill>
                  <a:schemeClr val="tx1">
                    <a:lumMod val="75000"/>
                    <a:lumOff val="25000"/>
                  </a:schemeClr>
                </a:solidFill>
                <a:ea typeface="Arial" charset="0"/>
                <a:cs typeface="Arial" charset="0"/>
              </a:endParaRPr>
            </a:p>
            <a:p>
              <a:pPr marL="862013"/>
              <a:endParaRPr lang="en-US" altLang="zh-CN" sz="2400" dirty="0">
                <a:solidFill>
                  <a:schemeClr val="tx1">
                    <a:lumMod val="75000"/>
                    <a:lumOff val="25000"/>
                  </a:schemeClr>
                </a:solidFill>
                <a:ea typeface="Arial" charset="0"/>
                <a:cs typeface="Arial" charset="0"/>
              </a:endParaRPr>
            </a:p>
            <a:p>
              <a:pPr marL="862013"/>
              <a:endParaRPr lang="en-US" altLang="zh-CN" sz="2400" dirty="0">
                <a:solidFill>
                  <a:schemeClr val="tx1">
                    <a:lumMod val="75000"/>
                    <a:lumOff val="25000"/>
                  </a:schemeClr>
                </a:solidFill>
                <a:ea typeface="Arial" charset="0"/>
                <a:cs typeface="Arial" charset="0"/>
              </a:endParaRPr>
            </a:p>
            <a:p>
              <a:pPr marL="862013"/>
              <a:endParaRPr lang="en-US" altLang="zh-CN" sz="2400" dirty="0">
                <a:solidFill>
                  <a:schemeClr val="tx1">
                    <a:lumMod val="75000"/>
                    <a:lumOff val="25000"/>
                  </a:schemeClr>
                </a:solidFill>
                <a:ea typeface="Arial" charset="0"/>
                <a:cs typeface="Arial" charset="0"/>
              </a:endParaRPr>
            </a:p>
            <a:p>
              <a:pPr marL="862013"/>
              <a:endParaRPr lang="en-US" altLang="zh-CN" sz="2400" dirty="0">
                <a:solidFill>
                  <a:schemeClr val="tx1">
                    <a:lumMod val="75000"/>
                    <a:lumOff val="25000"/>
                  </a:schemeClr>
                </a:solidFill>
                <a:ea typeface="Arial" charset="0"/>
                <a:cs typeface="Arial" charset="0"/>
              </a:endParaRPr>
            </a:p>
            <a:p>
              <a:pPr marL="862013"/>
              <a:endParaRPr lang="en-US" altLang="zh-CN" sz="2400" dirty="0">
                <a:solidFill>
                  <a:schemeClr val="tx1">
                    <a:lumMod val="75000"/>
                    <a:lumOff val="25000"/>
                  </a:schemeClr>
                </a:solidFill>
                <a:ea typeface="Arial" charset="0"/>
                <a:cs typeface="Arial" charset="0"/>
              </a:endParaRPr>
            </a:p>
            <a:p>
              <a:pPr marL="862013"/>
              <a:endParaRPr lang="en-US" altLang="zh-CN" sz="2400" dirty="0">
                <a:solidFill>
                  <a:schemeClr val="tx1">
                    <a:lumMod val="75000"/>
                    <a:lumOff val="25000"/>
                  </a:schemeClr>
                </a:solidFill>
                <a:ea typeface="Arial" charset="0"/>
                <a:cs typeface="Arial" charset="0"/>
              </a:endParaRPr>
            </a:p>
            <a:p>
              <a:pPr marL="862013"/>
              <a:endParaRPr lang="en-US" altLang="zh-CN" sz="2000" b="1" dirty="0">
                <a:solidFill>
                  <a:schemeClr val="tx1">
                    <a:lumMod val="75000"/>
                    <a:lumOff val="25000"/>
                  </a:schemeClr>
                </a:solidFill>
                <a:ea typeface="Arial" charset="0"/>
                <a:cs typeface="Arial" charset="0"/>
              </a:endParaRPr>
            </a:p>
            <a:p>
              <a:pPr marL="862013"/>
              <a:endParaRPr lang="en-US" altLang="zh-CN" sz="2000" b="1" dirty="0">
                <a:solidFill>
                  <a:schemeClr val="tx1">
                    <a:lumMod val="75000"/>
                    <a:lumOff val="25000"/>
                  </a:schemeClr>
                </a:solidFill>
                <a:ea typeface="Arial" charset="0"/>
                <a:cs typeface="Arial" charset="0"/>
              </a:endParaRPr>
            </a:p>
            <a:p>
              <a:pPr marL="862013"/>
              <a:endParaRPr lang="en-US" altLang="zh-CN" sz="2000" b="1" dirty="0">
                <a:solidFill>
                  <a:schemeClr val="tx1">
                    <a:lumMod val="75000"/>
                    <a:lumOff val="25000"/>
                  </a:schemeClr>
                </a:solidFill>
                <a:ea typeface="Arial" charset="0"/>
                <a:cs typeface="Arial" charset="0"/>
              </a:endParaRPr>
            </a:p>
            <a:p>
              <a:pPr marL="862013"/>
              <a:endParaRPr lang="en-US" altLang="zh-CN" sz="2000" b="1" dirty="0">
                <a:solidFill>
                  <a:schemeClr val="tx1">
                    <a:lumMod val="75000"/>
                    <a:lumOff val="25000"/>
                  </a:schemeClr>
                </a:solidFill>
                <a:ea typeface="Arial" charset="0"/>
                <a:cs typeface="Arial" charset="0"/>
              </a:endParaRPr>
            </a:p>
            <a:p>
              <a:pPr marL="862013"/>
              <a:r>
                <a:rPr lang="en-US" altLang="zh-CN" sz="2000" b="1" dirty="0">
                  <a:solidFill>
                    <a:schemeClr val="tx1">
                      <a:lumMod val="75000"/>
                      <a:lumOff val="25000"/>
                    </a:schemeClr>
                  </a:solidFill>
                  <a:ea typeface="Arial" charset="0"/>
                  <a:cs typeface="Arial" charset="0"/>
                </a:rPr>
                <a:t>Figure</a:t>
              </a:r>
              <a:r>
                <a:rPr lang="zh-CN" altLang="en-US" sz="2000" b="1" dirty="0">
                  <a:solidFill>
                    <a:schemeClr val="tx1">
                      <a:lumMod val="75000"/>
                      <a:lumOff val="25000"/>
                    </a:schemeClr>
                  </a:solidFill>
                  <a:ea typeface="Arial" charset="0"/>
                  <a:cs typeface="Arial" charset="0"/>
                </a:rPr>
                <a:t> </a:t>
              </a:r>
              <a:r>
                <a:rPr lang="en-US" altLang="zh-CN" sz="2000" b="1" dirty="0">
                  <a:solidFill>
                    <a:schemeClr val="tx1">
                      <a:lumMod val="75000"/>
                      <a:lumOff val="25000"/>
                    </a:schemeClr>
                  </a:solidFill>
                  <a:ea typeface="Arial" charset="0"/>
                  <a:cs typeface="Arial" charset="0"/>
                </a:rPr>
                <a:t>1</a:t>
              </a:r>
              <a:r>
                <a:rPr lang="en-US" altLang="zh-CN" sz="1800" b="1" dirty="0">
                  <a:solidFill>
                    <a:schemeClr val="tx1">
                      <a:lumMod val="75000"/>
                      <a:lumOff val="25000"/>
                    </a:schemeClr>
                  </a:solidFill>
                  <a:ea typeface="Arial" charset="0"/>
                  <a:cs typeface="Arial" charset="0"/>
                </a:rPr>
                <a:t> </a:t>
              </a:r>
              <a:r>
                <a:rPr lang="en-US" altLang="zh-CN" sz="2000" b="1" dirty="0">
                  <a:solidFill>
                    <a:schemeClr val="tx1">
                      <a:lumMod val="75000"/>
                      <a:lumOff val="25000"/>
                    </a:schemeClr>
                  </a:solidFill>
                  <a:ea typeface="Arial" charset="0"/>
                  <a:cs typeface="Arial" charset="0"/>
                </a:rPr>
                <a:t> </a:t>
              </a:r>
              <a:r>
                <a:rPr lang="en-US" altLang="zh-CN" sz="2000" dirty="0">
                  <a:solidFill>
                    <a:schemeClr val="tx1">
                      <a:lumMod val="75000"/>
                      <a:lumOff val="25000"/>
                    </a:schemeClr>
                  </a:solidFill>
                  <a:ea typeface="Arial" charset="0"/>
                  <a:cs typeface="Arial" charset="0"/>
                </a:rPr>
                <a:t>(a)</a:t>
              </a:r>
              <a:r>
                <a:rPr lang="zh-CN" altLang="en-US" sz="2000" dirty="0">
                  <a:solidFill>
                    <a:schemeClr val="tx1">
                      <a:lumMod val="75000"/>
                      <a:lumOff val="25000"/>
                    </a:schemeClr>
                  </a:solidFill>
                  <a:ea typeface="Arial" charset="0"/>
                  <a:cs typeface="Arial" charset="0"/>
                </a:rPr>
                <a:t> </a:t>
              </a:r>
              <a:r>
                <a:rPr lang="en-US" altLang="zh-CN" sz="2000" dirty="0">
                  <a:solidFill>
                    <a:schemeClr val="tx1">
                      <a:lumMod val="75000"/>
                      <a:lumOff val="25000"/>
                    </a:schemeClr>
                  </a:solidFill>
                  <a:ea typeface="Arial" charset="0"/>
                  <a:cs typeface="Arial" charset="0"/>
                </a:rPr>
                <a:t>Japanese Female Facial Expression (JAFFE) database                        (b) Cohn-</a:t>
              </a:r>
              <a:r>
                <a:rPr lang="en-US" altLang="zh-CN" sz="2000" dirty="0" err="1">
                  <a:solidFill>
                    <a:schemeClr val="tx1">
                      <a:lumMod val="75000"/>
                      <a:lumOff val="25000"/>
                    </a:schemeClr>
                  </a:solidFill>
                  <a:ea typeface="Arial" charset="0"/>
                  <a:cs typeface="Arial" charset="0"/>
                </a:rPr>
                <a:t>Kanade</a:t>
              </a:r>
              <a:r>
                <a:rPr lang="en-US" altLang="zh-CN" sz="2000" dirty="0">
                  <a:solidFill>
                    <a:schemeClr val="tx1">
                      <a:lumMod val="75000"/>
                      <a:lumOff val="25000"/>
                    </a:schemeClr>
                  </a:solidFill>
                  <a:ea typeface="Arial" charset="0"/>
                  <a:cs typeface="Arial" charset="0"/>
                </a:rPr>
                <a:t> dataset (CK+)</a:t>
              </a:r>
            </a:p>
            <a:p>
              <a:endParaRPr lang="en-US" altLang="zh-CN" sz="2000" b="1" dirty="0">
                <a:solidFill>
                  <a:schemeClr val="tx1">
                    <a:lumMod val="75000"/>
                    <a:lumOff val="25000"/>
                  </a:schemeClr>
                </a:solidFill>
                <a:ea typeface="Arial" charset="0"/>
                <a:cs typeface="Arial" charset="0"/>
              </a:endParaRPr>
            </a:p>
            <a:p>
              <a:r>
                <a:rPr lang="en-US" altLang="zh-CN" sz="3200" u="sng" dirty="0">
                  <a:solidFill>
                    <a:schemeClr val="tx1"/>
                  </a:solidFill>
                  <a:highlight>
                    <a:srgbClr val="E5EEF5"/>
                  </a:highlight>
                  <a:ea typeface="Arial" charset="0"/>
                  <a:cs typeface="Arial" charset="0"/>
                </a:rPr>
                <a:t>StarGAN</a:t>
              </a:r>
            </a:p>
            <a:p>
              <a:r>
                <a:rPr lang="en-US" altLang="zh-CN" sz="3200" dirty="0">
                  <a:solidFill>
                    <a:schemeClr val="tx1">
                      <a:lumMod val="75000"/>
                      <a:lumOff val="25000"/>
                    </a:schemeClr>
                  </a:solidFill>
                  <a:ea typeface="Arial" charset="0"/>
                  <a:cs typeface="Arial" charset="0"/>
                </a:rPr>
                <a:t>To do facial attribute translation, train StarGAN on dataset CelebA (200,000 images, 40 facial binary  attributes). To do facial emotion translation, train StarGAN on the same image datasets (7 types of emotions) as emotions detection.</a:t>
              </a:r>
            </a:p>
            <a:p>
              <a:endParaRPr lang="en-US" altLang="zh-CN" sz="2400" dirty="0">
                <a:solidFill>
                  <a:schemeClr val="tx1">
                    <a:lumMod val="75000"/>
                    <a:lumOff val="25000"/>
                  </a:schemeClr>
                </a:solidFill>
                <a:ea typeface="Arial" charset="0"/>
                <a:cs typeface="Arial" charset="0"/>
              </a:endParaRPr>
            </a:p>
            <a:p>
              <a:endParaRPr lang="en-US" altLang="zh-CN" sz="2400" dirty="0">
                <a:solidFill>
                  <a:schemeClr val="tx1">
                    <a:lumMod val="75000"/>
                    <a:lumOff val="25000"/>
                  </a:schemeClr>
                </a:solidFill>
                <a:ea typeface="Arial" charset="0"/>
                <a:cs typeface="Arial" charset="0"/>
              </a:endParaRPr>
            </a:p>
            <a:p>
              <a:endParaRPr lang="en-US" altLang="zh-CN" sz="3200" dirty="0">
                <a:solidFill>
                  <a:schemeClr val="tx1">
                    <a:lumMod val="75000"/>
                    <a:lumOff val="25000"/>
                  </a:schemeClr>
                </a:solidFill>
                <a:ea typeface="Arial" charset="0"/>
                <a:cs typeface="Arial" charset="0"/>
              </a:endParaRPr>
            </a:p>
            <a:p>
              <a:pPr marL="936625"/>
              <a:endParaRPr lang="en-US" altLang="zh-CN" sz="4000" dirty="0">
                <a:solidFill>
                  <a:schemeClr val="tx1">
                    <a:lumMod val="75000"/>
                    <a:lumOff val="25000"/>
                  </a:schemeClr>
                </a:solidFill>
                <a:ea typeface="Arial" charset="0"/>
                <a:cs typeface="Arial" charset="0"/>
              </a:endParaRPr>
            </a:p>
            <a:p>
              <a:pPr marL="936625"/>
              <a:endParaRPr lang="en-US" altLang="zh-CN" sz="2400" b="1" dirty="0">
                <a:solidFill>
                  <a:schemeClr val="tx1">
                    <a:lumMod val="75000"/>
                    <a:lumOff val="25000"/>
                  </a:schemeClr>
                </a:solidFill>
                <a:ea typeface="Arial" charset="0"/>
                <a:cs typeface="Arial" charset="0"/>
              </a:endParaRPr>
            </a:p>
            <a:p>
              <a:pPr marL="936625"/>
              <a:endParaRPr lang="en-US" altLang="zh-CN" sz="2400" b="1" dirty="0">
                <a:solidFill>
                  <a:schemeClr val="tx1">
                    <a:lumMod val="75000"/>
                    <a:lumOff val="25000"/>
                  </a:schemeClr>
                </a:solidFill>
                <a:ea typeface="Arial" charset="0"/>
                <a:cs typeface="Arial" charset="0"/>
              </a:endParaRPr>
            </a:p>
            <a:p>
              <a:pPr marL="936625"/>
              <a:endParaRPr lang="en-US" altLang="zh-CN" sz="2400" b="1" dirty="0">
                <a:solidFill>
                  <a:schemeClr val="tx1">
                    <a:lumMod val="75000"/>
                    <a:lumOff val="25000"/>
                  </a:schemeClr>
                </a:solidFill>
                <a:ea typeface="Arial" charset="0"/>
                <a:cs typeface="Arial" charset="0"/>
              </a:endParaRPr>
            </a:p>
            <a:p>
              <a:pPr marL="936625"/>
              <a:endParaRPr lang="en-US" altLang="zh-CN" sz="2400" b="1" dirty="0">
                <a:solidFill>
                  <a:schemeClr val="tx1">
                    <a:lumMod val="75000"/>
                    <a:lumOff val="25000"/>
                  </a:schemeClr>
                </a:solidFill>
                <a:ea typeface="Arial" charset="0"/>
                <a:cs typeface="Arial" charset="0"/>
              </a:endParaRPr>
            </a:p>
            <a:p>
              <a:pPr marL="936625"/>
              <a:r>
                <a:rPr lang="en-US" altLang="zh-CN" sz="2400" b="1" dirty="0">
                  <a:solidFill>
                    <a:schemeClr val="tx1">
                      <a:lumMod val="75000"/>
                      <a:lumOff val="25000"/>
                    </a:schemeClr>
                  </a:solidFill>
                  <a:ea typeface="Arial" charset="0"/>
                  <a:cs typeface="Arial" charset="0"/>
                </a:rPr>
                <a:t>Figure</a:t>
              </a:r>
              <a:r>
                <a:rPr lang="zh-CN" altLang="en-US" sz="2400" b="1" dirty="0">
                  <a:solidFill>
                    <a:schemeClr val="tx1">
                      <a:lumMod val="75000"/>
                      <a:lumOff val="25000"/>
                    </a:schemeClr>
                  </a:solidFill>
                  <a:ea typeface="Arial" charset="0"/>
                  <a:cs typeface="Arial" charset="0"/>
                </a:rPr>
                <a:t> </a:t>
              </a:r>
              <a:r>
                <a:rPr lang="en-US" altLang="zh-CN" sz="2400" b="1" dirty="0">
                  <a:solidFill>
                    <a:schemeClr val="tx1">
                      <a:lumMod val="75000"/>
                      <a:lumOff val="25000"/>
                    </a:schemeClr>
                  </a:solidFill>
                  <a:ea typeface="Arial" charset="0"/>
                  <a:cs typeface="Arial" charset="0"/>
                </a:rPr>
                <a:t>2 </a:t>
              </a:r>
              <a:r>
                <a:rPr lang="en-US" altLang="zh-CN" sz="2400" dirty="0">
                  <a:solidFill>
                    <a:schemeClr val="tx1">
                      <a:lumMod val="75000"/>
                      <a:lumOff val="25000"/>
                    </a:schemeClr>
                  </a:solidFill>
                  <a:ea typeface="Arial" charset="0"/>
                  <a:cs typeface="Arial" charset="0"/>
                </a:rPr>
                <a:t>(a) CelebA dataset attributes labels                                          (b) CelebA image                                </a:t>
              </a:r>
              <a:endParaRPr lang="en-US" sz="2400" dirty="0">
                <a:solidFill>
                  <a:schemeClr val="tx1">
                    <a:lumMod val="75000"/>
                    <a:lumOff val="25000"/>
                  </a:schemeClr>
                </a:solidFill>
                <a:ea typeface="Arial" charset="0"/>
                <a:cs typeface="Arial" charset="0"/>
              </a:endParaRPr>
            </a:p>
            <a:p>
              <a:pPr marL="920750"/>
              <a:endParaRPr lang="en-US" altLang="zh-CN" sz="2000" b="1" dirty="0">
                <a:solidFill>
                  <a:schemeClr val="tx1">
                    <a:lumMod val="75000"/>
                    <a:lumOff val="25000"/>
                  </a:schemeClr>
                </a:solidFill>
                <a:ea typeface="Arial" charset="0"/>
                <a:cs typeface="Arial" charset="0"/>
              </a:endParaRPr>
            </a:p>
            <a:p>
              <a:pPr marL="920750"/>
              <a:endParaRPr lang="en-US" altLang="zh-CN" sz="2000" b="1" dirty="0">
                <a:solidFill>
                  <a:schemeClr val="tx1">
                    <a:lumMod val="75000"/>
                    <a:lumOff val="25000"/>
                  </a:schemeClr>
                </a:solidFill>
                <a:ea typeface="Arial" charset="0"/>
                <a:cs typeface="Arial" charset="0"/>
              </a:endParaRPr>
            </a:p>
            <a:p>
              <a:pPr marL="920750"/>
              <a:endParaRPr lang="en-US" altLang="zh-CN" sz="2000" b="1" dirty="0">
                <a:solidFill>
                  <a:schemeClr val="tx1">
                    <a:lumMod val="75000"/>
                    <a:lumOff val="25000"/>
                  </a:schemeClr>
                </a:solidFill>
                <a:ea typeface="Arial" charset="0"/>
                <a:cs typeface="Arial" charset="0"/>
              </a:endParaRPr>
            </a:p>
            <a:p>
              <a:pPr marL="920750"/>
              <a:endParaRPr lang="en-US" altLang="zh-CN" sz="3200" dirty="0">
                <a:solidFill>
                  <a:schemeClr val="tx1">
                    <a:lumMod val="75000"/>
                    <a:lumOff val="25000"/>
                  </a:schemeClr>
                </a:solidFill>
                <a:ea typeface="Arial" charset="0"/>
                <a:cs typeface="Arial" charset="0"/>
              </a:endParaRPr>
            </a:p>
          </p:txBody>
        </p:sp>
        <p:sp>
          <p:nvSpPr>
            <p:cNvPr id="23" name="Round Same Side Corner Rectangle 22"/>
            <p:cNvSpPr/>
            <p:nvPr/>
          </p:nvSpPr>
          <p:spPr>
            <a:xfrm>
              <a:off x="600521" y="10603258"/>
              <a:ext cx="13734918" cy="848038"/>
            </a:xfrm>
            <a:prstGeom prst="round2SameRect">
              <a:avLst/>
            </a:prstGeom>
            <a:solidFill>
              <a:schemeClr val="accent5">
                <a:lumMod val="50000"/>
              </a:schemeClr>
            </a:solidFill>
            <a:effectLst>
              <a:outerShdw blurRad="50800" dist="38100" dir="2700000" algn="tl" rotWithShape="0">
                <a:schemeClr val="tx1">
                  <a:lumMod val="50000"/>
                  <a:lumOff val="50000"/>
                  <a:alpha val="40000"/>
                </a:scheme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4400" b="1" dirty="0"/>
                <a:t>Data Preparation</a:t>
              </a:r>
            </a:p>
          </p:txBody>
        </p:sp>
      </p:grpSp>
      <p:grpSp>
        <p:nvGrpSpPr>
          <p:cNvPr id="64" name="Group 63"/>
          <p:cNvGrpSpPr/>
          <p:nvPr/>
        </p:nvGrpSpPr>
        <p:grpSpPr>
          <a:xfrm>
            <a:off x="27488419" y="26376605"/>
            <a:ext cx="15984955" cy="3318746"/>
            <a:chOff x="840367" y="13530081"/>
            <a:chExt cx="15174510" cy="2642041"/>
          </a:xfrm>
        </p:grpSpPr>
        <p:sp>
          <p:nvSpPr>
            <p:cNvPr id="65" name="Rectangle 64"/>
            <p:cNvSpPr/>
            <p:nvPr/>
          </p:nvSpPr>
          <p:spPr>
            <a:xfrm>
              <a:off x="887232" y="14363410"/>
              <a:ext cx="15081857" cy="1808712"/>
            </a:xfrm>
            <a:prstGeom prst="rect">
              <a:avLst/>
            </a:prstGeom>
            <a:solidFill>
              <a:schemeClr val="accent5">
                <a:lumMod val="20000"/>
                <a:lumOff val="80000"/>
              </a:schemeClr>
            </a:solidFill>
            <a:effectLst/>
          </p:spPr>
          <p:style>
            <a:lnRef idx="0">
              <a:schemeClr val="accent3"/>
            </a:lnRef>
            <a:fillRef idx="3">
              <a:schemeClr val="accent3"/>
            </a:fillRef>
            <a:effectRef idx="3">
              <a:schemeClr val="accent3"/>
            </a:effectRef>
            <a:fontRef idx="minor">
              <a:schemeClr val="lt1"/>
            </a:fontRef>
          </p:style>
          <p:txBody>
            <a:bodyPr rtlCol="0" anchor="t"/>
            <a:lstStyle/>
            <a:p>
              <a:endParaRPr lang="en-US" sz="900" dirty="0">
                <a:solidFill>
                  <a:srgbClr val="222222"/>
                </a:solidFill>
              </a:endParaRPr>
            </a:p>
            <a:p>
              <a:pPr algn="ctr"/>
              <a:r>
                <a:rPr lang="en-US" sz="4400" dirty="0">
                  <a:solidFill>
                    <a:srgbClr val="222222"/>
                  </a:solidFill>
                </a:rPr>
                <a:t>“Don’t forget to smile” </a:t>
              </a:r>
              <a:r>
                <a:rPr lang="en-US" sz="4400" dirty="0">
                  <a:latin typeface="Apple Color Emoji" pitchFamily="2" charset="0"/>
                </a:rPr>
                <a:t>😄</a:t>
              </a:r>
              <a:endParaRPr lang="en-US" sz="4400" dirty="0">
                <a:solidFill>
                  <a:srgbClr val="222222"/>
                </a:solidFill>
              </a:endParaRPr>
            </a:p>
            <a:p>
              <a:r>
                <a:rPr lang="en-US" sz="4400" dirty="0">
                  <a:solidFill>
                    <a:srgbClr val="222222"/>
                  </a:solidFill>
                </a:rPr>
                <a:t> Combine emotions detector and generator to develop a model  to translate all facial emotions to smile.</a:t>
              </a:r>
            </a:p>
            <a:p>
              <a:pPr marL="609600" indent="-609600">
                <a:buFont typeface="Arial" panose="020B0604020202020204" pitchFamily="34" charset="0"/>
                <a:buChar char="•"/>
              </a:pPr>
              <a:endParaRPr lang="en-US" sz="2800" dirty="0">
                <a:solidFill>
                  <a:srgbClr val="222222"/>
                </a:solidFill>
              </a:endParaRPr>
            </a:p>
          </p:txBody>
        </p:sp>
        <p:sp>
          <p:nvSpPr>
            <p:cNvPr id="66" name="Round Same Side Corner Rectangle 65"/>
            <p:cNvSpPr/>
            <p:nvPr/>
          </p:nvSpPr>
          <p:spPr>
            <a:xfrm>
              <a:off x="840367" y="13530081"/>
              <a:ext cx="15174510" cy="812114"/>
            </a:xfrm>
            <a:prstGeom prst="round2SameRect">
              <a:avLst/>
            </a:prstGeom>
            <a:solidFill>
              <a:schemeClr val="accent5">
                <a:lumMod val="50000"/>
              </a:schemeClr>
            </a:solidFill>
            <a:effectLst>
              <a:outerShdw blurRad="50800" dist="38100" dir="2700000" algn="tl" rotWithShape="0">
                <a:schemeClr val="tx1">
                  <a:lumMod val="50000"/>
                  <a:lumOff val="50000"/>
                  <a:alpha val="40000"/>
                </a:scheme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4400" b="1" dirty="0"/>
                <a:t>Future Works</a:t>
              </a:r>
            </a:p>
          </p:txBody>
        </p:sp>
      </p:grpSp>
      <p:grpSp>
        <p:nvGrpSpPr>
          <p:cNvPr id="5" name="Group 4"/>
          <p:cNvGrpSpPr/>
          <p:nvPr/>
        </p:nvGrpSpPr>
        <p:grpSpPr>
          <a:xfrm>
            <a:off x="679234" y="663297"/>
            <a:ext cx="42578509" cy="4494428"/>
            <a:chOff x="345066" y="587826"/>
            <a:chExt cx="32245260" cy="5203710"/>
          </a:xfrm>
        </p:grpSpPr>
        <p:sp>
          <p:nvSpPr>
            <p:cNvPr id="6" name="Rectangle 5"/>
            <p:cNvSpPr/>
            <p:nvPr/>
          </p:nvSpPr>
          <p:spPr>
            <a:xfrm>
              <a:off x="345066" y="587826"/>
              <a:ext cx="32245260" cy="520371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991802" y="1047668"/>
              <a:ext cx="22602095" cy="2155905"/>
            </a:xfrm>
            <a:prstGeom prst="rect">
              <a:avLst/>
            </a:prstGeom>
            <a:noFill/>
          </p:spPr>
          <p:txBody>
            <a:bodyPr wrap="square" rtlCol="0">
              <a:spAutoFit/>
            </a:bodyPr>
            <a:lstStyle/>
            <a:p>
              <a:pPr algn="r"/>
              <a:r>
                <a:rPr lang="en-US" sz="11500" b="1" dirty="0">
                  <a:solidFill>
                    <a:schemeClr val="bg1"/>
                  </a:solidFill>
                  <a:ea typeface="Arial" charset="0"/>
                  <a:cs typeface="Arial" charset="0"/>
                </a:rPr>
                <a:t>Image Processing and Multi-domain Translation</a:t>
              </a:r>
            </a:p>
          </p:txBody>
        </p:sp>
        <p:sp>
          <p:nvSpPr>
            <p:cNvPr id="8" name="TextBox 7"/>
            <p:cNvSpPr txBox="1"/>
            <p:nvPr/>
          </p:nvSpPr>
          <p:spPr>
            <a:xfrm>
              <a:off x="12140952" y="3862601"/>
              <a:ext cx="8617501" cy="962140"/>
            </a:xfrm>
            <a:prstGeom prst="rect">
              <a:avLst/>
            </a:prstGeom>
            <a:noFill/>
          </p:spPr>
          <p:txBody>
            <a:bodyPr wrap="square" rtlCol="0">
              <a:spAutoFit/>
            </a:bodyPr>
            <a:lstStyle/>
            <a:p>
              <a:pPr algn="ctr"/>
              <a:r>
                <a:rPr lang="en-US" altLang="zh-CN" sz="4800" i="1" dirty="0">
                  <a:solidFill>
                    <a:schemeClr val="bg1"/>
                  </a:solidFill>
                  <a:ea typeface="Arial" charset="0"/>
                  <a:cs typeface="Arial" charset="0"/>
                </a:rPr>
                <a:t>Martin</a:t>
              </a:r>
              <a:r>
                <a:rPr lang="zh-CN" altLang="en-US" sz="4800" i="1" dirty="0">
                  <a:solidFill>
                    <a:schemeClr val="bg1"/>
                  </a:solidFill>
                  <a:ea typeface="Arial" charset="0"/>
                  <a:cs typeface="Arial" charset="0"/>
                </a:rPr>
                <a:t> </a:t>
              </a:r>
              <a:r>
                <a:rPr lang="en-US" sz="4800" i="1" dirty="0">
                  <a:solidFill>
                    <a:schemeClr val="bg1"/>
                  </a:solidFill>
                  <a:ea typeface="Arial" charset="0"/>
                  <a:cs typeface="Arial" charset="0"/>
                </a:rPr>
                <a:t>Takáč , </a:t>
              </a:r>
              <a:r>
                <a:rPr lang="en-US" altLang="zh-CN" sz="4800" i="1" dirty="0">
                  <a:solidFill>
                    <a:schemeClr val="bg1"/>
                  </a:solidFill>
                  <a:ea typeface="Arial" charset="0"/>
                  <a:cs typeface="Arial" charset="0"/>
                </a:rPr>
                <a:t>Judy Lu, Xi He, Shihwei Wang</a:t>
              </a:r>
              <a:endParaRPr lang="en-US" sz="4800" i="1" dirty="0">
                <a:solidFill>
                  <a:schemeClr val="bg1"/>
                </a:solidFill>
                <a:effectLst/>
                <a:ea typeface="Arial" charset="0"/>
                <a:cs typeface="Arial" charset="0"/>
              </a:endParaRPr>
            </a:p>
          </p:txBody>
        </p:sp>
      </p:grpSp>
      <p:pic>
        <p:nvPicPr>
          <p:cNvPr id="12" name="Picture 11" descr="A picture containing object&#13;&#10;&#13;&#10;Description automatically generated">
            <a:extLst>
              <a:ext uri="{FF2B5EF4-FFF2-40B4-BE49-F238E27FC236}">
                <a16:creationId xmlns:a16="http://schemas.microsoft.com/office/drawing/2014/main" id="{286EE005-F27F-744A-AEBE-222CC2982011}"/>
              </a:ext>
            </a:extLst>
          </p:cNvPr>
          <p:cNvPicPr>
            <a:picLocks noChangeAspect="1"/>
          </p:cNvPicPr>
          <p:nvPr/>
        </p:nvPicPr>
        <p:blipFill>
          <a:blip r:embed="rId2"/>
          <a:stretch>
            <a:fillRect/>
          </a:stretch>
        </p:blipFill>
        <p:spPr>
          <a:xfrm>
            <a:off x="40604143" y="663891"/>
            <a:ext cx="2994535" cy="2994535"/>
          </a:xfrm>
          <a:prstGeom prst="rect">
            <a:avLst/>
          </a:prstGeom>
        </p:spPr>
      </p:pic>
      <p:sp>
        <p:nvSpPr>
          <p:cNvPr id="39" name="Rectangle 38">
            <a:extLst>
              <a:ext uri="{FF2B5EF4-FFF2-40B4-BE49-F238E27FC236}">
                <a16:creationId xmlns:a16="http://schemas.microsoft.com/office/drawing/2014/main" id="{529931FC-9953-CB4C-84BF-BD66DC33F441}"/>
              </a:ext>
            </a:extLst>
          </p:cNvPr>
          <p:cNvSpPr/>
          <p:nvPr/>
        </p:nvSpPr>
        <p:spPr>
          <a:xfrm>
            <a:off x="36283392" y="3781978"/>
            <a:ext cx="6919239" cy="12646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4AECA32-D0E6-EE4A-9D7A-1367241A40A3}"/>
              </a:ext>
            </a:extLst>
          </p:cNvPr>
          <p:cNvPicPr>
            <a:picLocks noChangeAspect="1"/>
          </p:cNvPicPr>
          <p:nvPr/>
        </p:nvPicPr>
        <p:blipFill>
          <a:blip r:embed="rId3"/>
          <a:stretch>
            <a:fillRect/>
          </a:stretch>
        </p:blipFill>
        <p:spPr>
          <a:xfrm>
            <a:off x="36465138" y="4054586"/>
            <a:ext cx="6588854" cy="853983"/>
          </a:xfrm>
          <a:prstGeom prst="rect">
            <a:avLst/>
          </a:prstGeom>
        </p:spPr>
      </p:pic>
      <p:pic>
        <p:nvPicPr>
          <p:cNvPr id="43" name="Picture 42" descr="A picture containing furniture, seat&#13;&#10;&#13;&#10;Description automatically generated">
            <a:extLst>
              <a:ext uri="{FF2B5EF4-FFF2-40B4-BE49-F238E27FC236}">
                <a16:creationId xmlns:a16="http://schemas.microsoft.com/office/drawing/2014/main" id="{F3AA5100-BB5E-8941-91CF-C9F4F52FEADD}"/>
              </a:ext>
            </a:extLst>
          </p:cNvPr>
          <p:cNvPicPr>
            <a:picLocks noChangeAspect="1"/>
          </p:cNvPicPr>
          <p:nvPr/>
        </p:nvPicPr>
        <p:blipFill>
          <a:blip r:embed="rId4"/>
          <a:stretch>
            <a:fillRect/>
          </a:stretch>
        </p:blipFill>
        <p:spPr>
          <a:xfrm>
            <a:off x="730743" y="3621780"/>
            <a:ext cx="7213600" cy="1549400"/>
          </a:xfrm>
          <a:prstGeom prst="rect">
            <a:avLst/>
          </a:prstGeom>
        </p:spPr>
      </p:pic>
      <p:pic>
        <p:nvPicPr>
          <p:cNvPr id="75" name="Picture 74" descr="A picture containing person, indoor, photo, man&#13;&#10;&#13;&#10;Description automatically generated">
            <a:extLst>
              <a:ext uri="{FF2B5EF4-FFF2-40B4-BE49-F238E27FC236}">
                <a16:creationId xmlns:a16="http://schemas.microsoft.com/office/drawing/2014/main" id="{ACEC1D56-E39A-AA43-BD9D-C4099D019FA7}"/>
              </a:ext>
            </a:extLst>
          </p:cNvPr>
          <p:cNvPicPr>
            <a:picLocks noChangeAspect="1"/>
          </p:cNvPicPr>
          <p:nvPr/>
        </p:nvPicPr>
        <p:blipFill>
          <a:blip r:embed="rId5"/>
          <a:stretch>
            <a:fillRect/>
          </a:stretch>
        </p:blipFill>
        <p:spPr>
          <a:xfrm>
            <a:off x="601448" y="12289159"/>
            <a:ext cx="6251056" cy="3594356"/>
          </a:xfrm>
          <a:prstGeom prst="rect">
            <a:avLst/>
          </a:prstGeom>
        </p:spPr>
      </p:pic>
      <p:sp>
        <p:nvSpPr>
          <p:cNvPr id="44" name="TextBox 43">
            <a:extLst>
              <a:ext uri="{FF2B5EF4-FFF2-40B4-BE49-F238E27FC236}">
                <a16:creationId xmlns:a16="http://schemas.microsoft.com/office/drawing/2014/main" id="{CB1A1424-F6B4-6040-A999-C33B9ABC9CF5}"/>
              </a:ext>
            </a:extLst>
          </p:cNvPr>
          <p:cNvSpPr txBox="1"/>
          <p:nvPr/>
        </p:nvSpPr>
        <p:spPr>
          <a:xfrm>
            <a:off x="730742" y="6498611"/>
            <a:ext cx="8629841" cy="707886"/>
          </a:xfrm>
          <a:prstGeom prst="rect">
            <a:avLst/>
          </a:prstGeom>
          <a:solidFill>
            <a:schemeClr val="accent1">
              <a:lumMod val="75000"/>
            </a:schemeClr>
          </a:solidFill>
        </p:spPr>
        <p:txBody>
          <a:bodyPr wrap="square" rtlCol="0">
            <a:spAutoFit/>
          </a:bodyPr>
          <a:lstStyle/>
          <a:p>
            <a:r>
              <a:rPr lang="en-US" sz="4000" dirty="0">
                <a:solidFill>
                  <a:schemeClr val="bg1"/>
                </a:solidFill>
              </a:rPr>
              <a:t>Image Processing: Emotions Detection </a:t>
            </a:r>
          </a:p>
        </p:txBody>
      </p:sp>
      <p:sp>
        <p:nvSpPr>
          <p:cNvPr id="76" name="TextBox 75">
            <a:extLst>
              <a:ext uri="{FF2B5EF4-FFF2-40B4-BE49-F238E27FC236}">
                <a16:creationId xmlns:a16="http://schemas.microsoft.com/office/drawing/2014/main" id="{AD6E3E97-0913-0A49-AC4B-56CF4358D0D9}"/>
              </a:ext>
            </a:extLst>
          </p:cNvPr>
          <p:cNvSpPr txBox="1"/>
          <p:nvPr/>
        </p:nvSpPr>
        <p:spPr>
          <a:xfrm>
            <a:off x="679232" y="15944086"/>
            <a:ext cx="8629841" cy="2246769"/>
          </a:xfrm>
          <a:prstGeom prst="rect">
            <a:avLst/>
          </a:prstGeom>
          <a:solidFill>
            <a:schemeClr val="accent1">
              <a:lumMod val="75000"/>
            </a:schemeClr>
          </a:solidFill>
          <a:ln>
            <a:solidFill>
              <a:schemeClr val="accent1">
                <a:lumMod val="75000"/>
              </a:schemeClr>
            </a:solidFill>
          </a:ln>
        </p:spPr>
        <p:txBody>
          <a:bodyPr wrap="square" rtlCol="0">
            <a:spAutoFit/>
          </a:bodyPr>
          <a:lstStyle/>
          <a:p>
            <a:r>
              <a:rPr lang="en-US" sz="3600" dirty="0">
                <a:solidFill>
                  <a:schemeClr val="bg1"/>
                </a:solidFill>
              </a:rPr>
              <a:t>StarGAN: Unified Generative Adversarial Networks for Multi-Domain Image-to-Image Translation</a:t>
            </a:r>
          </a:p>
          <a:p>
            <a:endParaRPr lang="en-US" sz="3200" dirty="0">
              <a:solidFill>
                <a:schemeClr val="bg1"/>
              </a:solidFill>
            </a:endParaRPr>
          </a:p>
        </p:txBody>
      </p:sp>
      <p:pic>
        <p:nvPicPr>
          <p:cNvPr id="77" name="Picture 76" descr="A group of people posing for a photo&#13;&#10;&#13;&#10;Description automatically generated">
            <a:extLst>
              <a:ext uri="{FF2B5EF4-FFF2-40B4-BE49-F238E27FC236}">
                <a16:creationId xmlns:a16="http://schemas.microsoft.com/office/drawing/2014/main" id="{7CA73FBF-6663-0C4C-89C6-23B94ECE4D83}"/>
              </a:ext>
            </a:extLst>
          </p:cNvPr>
          <p:cNvPicPr>
            <a:picLocks noChangeAspect="1"/>
          </p:cNvPicPr>
          <p:nvPr/>
        </p:nvPicPr>
        <p:blipFill>
          <a:blip r:embed="rId6"/>
          <a:stretch>
            <a:fillRect/>
          </a:stretch>
        </p:blipFill>
        <p:spPr>
          <a:xfrm>
            <a:off x="730740" y="23775700"/>
            <a:ext cx="8310869" cy="3556000"/>
          </a:xfrm>
          <a:prstGeom prst="rect">
            <a:avLst/>
          </a:prstGeom>
        </p:spPr>
      </p:pic>
      <p:pic>
        <p:nvPicPr>
          <p:cNvPr id="79" name="Picture 78" descr="A group of people posing for a photo&#13;&#10;&#13;&#10;Description automatically generated">
            <a:extLst>
              <a:ext uri="{FF2B5EF4-FFF2-40B4-BE49-F238E27FC236}">
                <a16:creationId xmlns:a16="http://schemas.microsoft.com/office/drawing/2014/main" id="{97E70CD9-BB65-0440-887E-E0036107EC39}"/>
              </a:ext>
            </a:extLst>
          </p:cNvPr>
          <p:cNvPicPr>
            <a:picLocks noChangeAspect="1"/>
          </p:cNvPicPr>
          <p:nvPr/>
        </p:nvPicPr>
        <p:blipFill>
          <a:blip r:embed="rId7"/>
          <a:stretch>
            <a:fillRect/>
          </a:stretch>
        </p:blipFill>
        <p:spPr>
          <a:xfrm>
            <a:off x="926199" y="28209391"/>
            <a:ext cx="8263473" cy="3987800"/>
          </a:xfrm>
          <a:prstGeom prst="rect">
            <a:avLst/>
          </a:prstGeom>
        </p:spPr>
      </p:pic>
      <p:sp>
        <p:nvSpPr>
          <p:cNvPr id="80" name="Rectangle 79">
            <a:extLst>
              <a:ext uri="{FF2B5EF4-FFF2-40B4-BE49-F238E27FC236}">
                <a16:creationId xmlns:a16="http://schemas.microsoft.com/office/drawing/2014/main" id="{EABA6EA2-C150-5C4B-9604-10CF42BE1B17}"/>
              </a:ext>
            </a:extLst>
          </p:cNvPr>
          <p:cNvSpPr/>
          <p:nvPr/>
        </p:nvSpPr>
        <p:spPr>
          <a:xfrm>
            <a:off x="21737049" y="15797481"/>
            <a:ext cx="417102" cy="1323439"/>
          </a:xfrm>
          <a:prstGeom prst="rect">
            <a:avLst/>
          </a:prstGeom>
        </p:spPr>
        <p:txBody>
          <a:bodyPr wrap="none">
            <a:spAutoFit/>
          </a:bodyPr>
          <a:lstStyle/>
          <a:p>
            <a:r>
              <a:rPr lang="en-US" sz="8000" dirty="0">
                <a:solidFill>
                  <a:schemeClr val="tx1">
                    <a:lumMod val="75000"/>
                    <a:lumOff val="25000"/>
                  </a:schemeClr>
                </a:solidFill>
                <a:ea typeface="Arial" charset="0"/>
                <a:cs typeface="Arial" charset="0"/>
              </a:rPr>
              <a:t> </a:t>
            </a:r>
            <a:endParaRPr lang="en-US" dirty="0"/>
          </a:p>
        </p:txBody>
      </p:sp>
      <p:sp>
        <p:nvSpPr>
          <p:cNvPr id="81" name="TextBox 80">
            <a:extLst>
              <a:ext uri="{FF2B5EF4-FFF2-40B4-BE49-F238E27FC236}">
                <a16:creationId xmlns:a16="http://schemas.microsoft.com/office/drawing/2014/main" id="{8345A8C5-8BEE-FF4C-AD7D-CACCA1EB7783}"/>
              </a:ext>
            </a:extLst>
          </p:cNvPr>
          <p:cNvSpPr txBox="1"/>
          <p:nvPr/>
        </p:nvSpPr>
        <p:spPr>
          <a:xfrm>
            <a:off x="607149" y="18190855"/>
            <a:ext cx="8629841" cy="4616648"/>
          </a:xfrm>
          <a:prstGeom prst="rect">
            <a:avLst/>
          </a:prstGeom>
          <a:solidFill>
            <a:schemeClr val="bg1"/>
          </a:solidFill>
          <a:ln w="12700">
            <a:solidFill>
              <a:schemeClr val="accent5">
                <a:lumMod val="40000"/>
                <a:lumOff val="60000"/>
              </a:schemeClr>
            </a:solidFill>
          </a:ln>
        </p:spPr>
        <p:txBody>
          <a:bodyPr wrap="square" rtlCol="0">
            <a:spAutoFit/>
          </a:bodyPr>
          <a:lstStyle/>
          <a:p>
            <a:pPr algn="just"/>
            <a:r>
              <a:rPr lang="en-US" sz="3200" dirty="0" err="1"/>
              <a:t>StarGAN's</a:t>
            </a:r>
            <a:r>
              <a:rPr lang="en-US" sz="3200" dirty="0"/>
              <a:t> model takes both image and domain information as inputs and learns to translate the input image into the corresponding domain flexibly. </a:t>
            </a:r>
          </a:p>
          <a:p>
            <a:pPr algn="just"/>
            <a:r>
              <a:rPr lang="en-US" sz="3300" dirty="0"/>
              <a:t>In this project, we proposed StarGAN to perform image-to-image translations for multiple domains using only a single model. </a:t>
            </a:r>
            <a:r>
              <a:rPr lang="en-US" sz="3300" dirty="0">
                <a:solidFill>
                  <a:schemeClr val="tx1">
                    <a:lumMod val="75000"/>
                    <a:lumOff val="25000"/>
                  </a:schemeClr>
                </a:solidFill>
                <a:ea typeface="Arial" charset="0"/>
                <a:cs typeface="Arial" charset="0"/>
              </a:rPr>
              <a:t>We are working on facial attribute and facial emotion transfer.</a:t>
            </a:r>
          </a:p>
          <a:p>
            <a:pPr algn="just"/>
            <a:endParaRPr lang="en-US" sz="3400" dirty="0">
              <a:solidFill>
                <a:schemeClr val="tx1">
                  <a:lumMod val="75000"/>
                  <a:lumOff val="25000"/>
                </a:schemeClr>
              </a:solidFill>
              <a:ea typeface="Arial" charset="0"/>
              <a:cs typeface="Arial" charset="0"/>
            </a:endParaRPr>
          </a:p>
        </p:txBody>
      </p:sp>
      <p:sp>
        <p:nvSpPr>
          <p:cNvPr id="82" name="TextBox 81">
            <a:extLst>
              <a:ext uri="{FF2B5EF4-FFF2-40B4-BE49-F238E27FC236}">
                <a16:creationId xmlns:a16="http://schemas.microsoft.com/office/drawing/2014/main" id="{FE085D29-8F7C-BB40-8718-B86D500CD100}"/>
              </a:ext>
            </a:extLst>
          </p:cNvPr>
          <p:cNvSpPr txBox="1"/>
          <p:nvPr/>
        </p:nvSpPr>
        <p:spPr>
          <a:xfrm>
            <a:off x="2018023" y="23018256"/>
            <a:ext cx="5952257" cy="584775"/>
          </a:xfrm>
          <a:prstGeom prst="rect">
            <a:avLst/>
          </a:prstGeom>
          <a:solidFill>
            <a:schemeClr val="accent1">
              <a:lumMod val="60000"/>
              <a:lumOff val="40000"/>
            </a:schemeClr>
          </a:solidFill>
        </p:spPr>
        <p:txBody>
          <a:bodyPr wrap="square" rtlCol="0">
            <a:spAutoFit/>
          </a:bodyPr>
          <a:lstStyle/>
          <a:p>
            <a:pPr algn="ctr"/>
            <a:r>
              <a:rPr lang="en-US" sz="3200" dirty="0"/>
              <a:t>Facial attribute translation</a:t>
            </a:r>
          </a:p>
        </p:txBody>
      </p:sp>
      <p:sp>
        <p:nvSpPr>
          <p:cNvPr id="83" name="TextBox 82">
            <a:extLst>
              <a:ext uri="{FF2B5EF4-FFF2-40B4-BE49-F238E27FC236}">
                <a16:creationId xmlns:a16="http://schemas.microsoft.com/office/drawing/2014/main" id="{086A00F1-B626-7F4D-B7D4-59CAA8AD85CB}"/>
              </a:ext>
            </a:extLst>
          </p:cNvPr>
          <p:cNvSpPr txBox="1"/>
          <p:nvPr/>
        </p:nvSpPr>
        <p:spPr>
          <a:xfrm>
            <a:off x="2081806" y="27525359"/>
            <a:ext cx="5952257" cy="584775"/>
          </a:xfrm>
          <a:prstGeom prst="rect">
            <a:avLst/>
          </a:prstGeom>
          <a:solidFill>
            <a:schemeClr val="accent1">
              <a:lumMod val="60000"/>
              <a:lumOff val="40000"/>
            </a:schemeClr>
          </a:solidFill>
        </p:spPr>
        <p:txBody>
          <a:bodyPr wrap="square" rtlCol="0">
            <a:spAutoFit/>
          </a:bodyPr>
          <a:lstStyle/>
          <a:p>
            <a:pPr algn="ctr"/>
            <a:r>
              <a:rPr lang="en-US" sz="3200" dirty="0"/>
              <a:t>Facial emotion translation</a:t>
            </a:r>
          </a:p>
        </p:txBody>
      </p:sp>
      <p:sp>
        <p:nvSpPr>
          <p:cNvPr id="86" name="TextBox 85">
            <a:extLst>
              <a:ext uri="{FF2B5EF4-FFF2-40B4-BE49-F238E27FC236}">
                <a16:creationId xmlns:a16="http://schemas.microsoft.com/office/drawing/2014/main" id="{54277194-9E0C-E84C-9795-07B602E892AC}"/>
              </a:ext>
            </a:extLst>
          </p:cNvPr>
          <p:cNvSpPr txBox="1"/>
          <p:nvPr/>
        </p:nvSpPr>
        <p:spPr>
          <a:xfrm>
            <a:off x="9755620" y="6417539"/>
            <a:ext cx="17397968" cy="769441"/>
          </a:xfrm>
          <a:prstGeom prst="rect">
            <a:avLst/>
          </a:prstGeom>
          <a:solidFill>
            <a:schemeClr val="accent1">
              <a:lumMod val="75000"/>
            </a:schemeClr>
          </a:solidFill>
        </p:spPr>
        <p:txBody>
          <a:bodyPr wrap="square" rtlCol="0">
            <a:spAutoFit/>
          </a:bodyPr>
          <a:lstStyle/>
          <a:p>
            <a:pPr algn="ctr"/>
            <a:r>
              <a:rPr lang="en-US" sz="4400" dirty="0">
                <a:solidFill>
                  <a:schemeClr val="bg1"/>
                </a:solidFill>
              </a:rPr>
              <a:t>Datasets</a:t>
            </a:r>
          </a:p>
        </p:txBody>
      </p:sp>
      <p:pic>
        <p:nvPicPr>
          <p:cNvPr id="87" name="Content Placeholder 4">
            <a:extLst>
              <a:ext uri="{FF2B5EF4-FFF2-40B4-BE49-F238E27FC236}">
                <a16:creationId xmlns:a16="http://schemas.microsoft.com/office/drawing/2014/main" id="{6A2823F7-834F-B142-A99B-958BAC64F0FA}"/>
              </a:ext>
            </a:extLst>
          </p:cNvPr>
          <p:cNvPicPr>
            <a:picLocks noChangeAspect="1"/>
          </p:cNvPicPr>
          <p:nvPr/>
        </p:nvPicPr>
        <p:blipFill>
          <a:blip r:embed="rId8"/>
          <a:stretch>
            <a:fillRect/>
          </a:stretch>
        </p:blipFill>
        <p:spPr>
          <a:xfrm>
            <a:off x="10997205" y="9113337"/>
            <a:ext cx="7106405" cy="4388204"/>
          </a:xfrm>
          <a:prstGeom prst="rect">
            <a:avLst/>
          </a:prstGeom>
        </p:spPr>
      </p:pic>
      <p:pic>
        <p:nvPicPr>
          <p:cNvPr id="90" name="Picture 89" descr="A group of people posing for the camera&#13;&#10;&#13;&#10;Description automatically generated">
            <a:extLst>
              <a:ext uri="{FF2B5EF4-FFF2-40B4-BE49-F238E27FC236}">
                <a16:creationId xmlns:a16="http://schemas.microsoft.com/office/drawing/2014/main" id="{F311294E-24A2-A44D-A650-1A342D255028}"/>
              </a:ext>
            </a:extLst>
          </p:cNvPr>
          <p:cNvPicPr>
            <a:picLocks noChangeAspect="1"/>
          </p:cNvPicPr>
          <p:nvPr/>
        </p:nvPicPr>
        <p:blipFill>
          <a:blip r:embed="rId9"/>
          <a:stretch>
            <a:fillRect/>
          </a:stretch>
        </p:blipFill>
        <p:spPr>
          <a:xfrm>
            <a:off x="18422588" y="9898198"/>
            <a:ext cx="7857219" cy="3568102"/>
          </a:xfrm>
          <a:prstGeom prst="rect">
            <a:avLst/>
          </a:prstGeom>
        </p:spPr>
      </p:pic>
      <p:pic>
        <p:nvPicPr>
          <p:cNvPr id="95" name="Picture 94" descr="A picture containing building, person&#13;&#10;&#13;&#10;Description automatically generated">
            <a:extLst>
              <a:ext uri="{FF2B5EF4-FFF2-40B4-BE49-F238E27FC236}">
                <a16:creationId xmlns:a16="http://schemas.microsoft.com/office/drawing/2014/main" id="{71EFAFBC-D907-D342-BEA4-5045C04753EA}"/>
              </a:ext>
            </a:extLst>
          </p:cNvPr>
          <p:cNvPicPr>
            <a:picLocks noChangeAspect="1"/>
          </p:cNvPicPr>
          <p:nvPr/>
        </p:nvPicPr>
        <p:blipFill>
          <a:blip r:embed="rId10"/>
          <a:stretch>
            <a:fillRect/>
          </a:stretch>
        </p:blipFill>
        <p:spPr>
          <a:xfrm>
            <a:off x="9911648" y="16222944"/>
            <a:ext cx="7950200" cy="2993474"/>
          </a:xfrm>
          <a:prstGeom prst="rect">
            <a:avLst/>
          </a:prstGeom>
        </p:spPr>
      </p:pic>
      <p:pic>
        <p:nvPicPr>
          <p:cNvPr id="97" name="Picture 96" descr="A person taking a selfie&#13;&#10;&#13;&#10;Description automatically generated">
            <a:extLst>
              <a:ext uri="{FF2B5EF4-FFF2-40B4-BE49-F238E27FC236}">
                <a16:creationId xmlns:a16="http://schemas.microsoft.com/office/drawing/2014/main" id="{242F45F2-8FF1-1E43-B440-BE064A81F341}"/>
              </a:ext>
            </a:extLst>
          </p:cNvPr>
          <p:cNvPicPr>
            <a:picLocks noChangeAspect="1"/>
          </p:cNvPicPr>
          <p:nvPr/>
        </p:nvPicPr>
        <p:blipFill>
          <a:blip r:embed="rId11"/>
          <a:stretch>
            <a:fillRect/>
          </a:stretch>
        </p:blipFill>
        <p:spPr>
          <a:xfrm>
            <a:off x="17991596" y="15587853"/>
            <a:ext cx="3068381" cy="3675123"/>
          </a:xfrm>
          <a:prstGeom prst="rect">
            <a:avLst/>
          </a:prstGeom>
        </p:spPr>
      </p:pic>
      <p:sp>
        <p:nvSpPr>
          <p:cNvPr id="98" name="TextBox 97">
            <a:extLst>
              <a:ext uri="{FF2B5EF4-FFF2-40B4-BE49-F238E27FC236}">
                <a16:creationId xmlns:a16="http://schemas.microsoft.com/office/drawing/2014/main" id="{79B475D0-82A6-024A-A675-8A730912B52D}"/>
              </a:ext>
            </a:extLst>
          </p:cNvPr>
          <p:cNvSpPr txBox="1"/>
          <p:nvPr/>
        </p:nvSpPr>
        <p:spPr>
          <a:xfrm>
            <a:off x="9777120" y="19803270"/>
            <a:ext cx="17397967" cy="769441"/>
          </a:xfrm>
          <a:prstGeom prst="rect">
            <a:avLst/>
          </a:prstGeom>
          <a:solidFill>
            <a:schemeClr val="accent1">
              <a:lumMod val="75000"/>
            </a:schemeClr>
          </a:solidFill>
        </p:spPr>
        <p:txBody>
          <a:bodyPr wrap="square" rtlCol="0">
            <a:spAutoFit/>
          </a:bodyPr>
          <a:lstStyle/>
          <a:p>
            <a:pPr algn="ctr"/>
            <a:r>
              <a:rPr lang="en-US" sz="4400" dirty="0">
                <a:solidFill>
                  <a:schemeClr val="bg1"/>
                </a:solidFill>
              </a:rPr>
              <a:t>Data Augmentation</a:t>
            </a:r>
          </a:p>
        </p:txBody>
      </p:sp>
      <p:pic>
        <p:nvPicPr>
          <p:cNvPr id="102" name="Picture 101">
            <a:extLst>
              <a:ext uri="{FF2B5EF4-FFF2-40B4-BE49-F238E27FC236}">
                <a16:creationId xmlns:a16="http://schemas.microsoft.com/office/drawing/2014/main" id="{25254C19-47E7-9C40-B54F-426E6A27D77E}"/>
              </a:ext>
            </a:extLst>
          </p:cNvPr>
          <p:cNvPicPr>
            <a:picLocks noChangeAspect="1"/>
          </p:cNvPicPr>
          <p:nvPr/>
        </p:nvPicPr>
        <p:blipFill>
          <a:blip r:embed="rId12"/>
          <a:stretch>
            <a:fillRect/>
          </a:stretch>
        </p:blipFill>
        <p:spPr>
          <a:xfrm>
            <a:off x="21508129" y="15735296"/>
            <a:ext cx="5515989" cy="3567608"/>
          </a:xfrm>
          <a:prstGeom prst="rect">
            <a:avLst/>
          </a:prstGeom>
        </p:spPr>
      </p:pic>
      <p:pic>
        <p:nvPicPr>
          <p:cNvPr id="103" name="Content Placeholder 6" descr="A picture containing photo, electronics, keyboard&#10;&#10;Description automatically generated">
            <a:extLst>
              <a:ext uri="{FF2B5EF4-FFF2-40B4-BE49-F238E27FC236}">
                <a16:creationId xmlns:a16="http://schemas.microsoft.com/office/drawing/2014/main" id="{3C1DE25E-8A14-514B-8073-5AE4283258CC}"/>
              </a:ext>
            </a:extLst>
          </p:cNvPr>
          <p:cNvPicPr>
            <a:picLocks noChangeAspect="1"/>
          </p:cNvPicPr>
          <p:nvPr/>
        </p:nvPicPr>
        <p:blipFill>
          <a:blip r:embed="rId13"/>
          <a:stretch>
            <a:fillRect/>
          </a:stretch>
        </p:blipFill>
        <p:spPr>
          <a:xfrm>
            <a:off x="14292833" y="20597994"/>
            <a:ext cx="6908532" cy="4407367"/>
          </a:xfrm>
          <a:prstGeom prst="rect">
            <a:avLst/>
          </a:prstGeom>
        </p:spPr>
      </p:pic>
      <p:pic>
        <p:nvPicPr>
          <p:cNvPr id="105" name="Picture 104" descr="A group of people posing for a photo&#13;&#10;&#13;&#10;Description automatically generated">
            <a:extLst>
              <a:ext uri="{FF2B5EF4-FFF2-40B4-BE49-F238E27FC236}">
                <a16:creationId xmlns:a16="http://schemas.microsoft.com/office/drawing/2014/main" id="{77917A69-7989-064C-8F83-004940D2269D}"/>
              </a:ext>
            </a:extLst>
          </p:cNvPr>
          <p:cNvPicPr>
            <a:picLocks noChangeAspect="1"/>
          </p:cNvPicPr>
          <p:nvPr/>
        </p:nvPicPr>
        <p:blipFill>
          <a:blip r:embed="rId14"/>
          <a:stretch>
            <a:fillRect/>
          </a:stretch>
        </p:blipFill>
        <p:spPr>
          <a:xfrm>
            <a:off x="9777120" y="20621292"/>
            <a:ext cx="4466345" cy="2260406"/>
          </a:xfrm>
          <a:prstGeom prst="rect">
            <a:avLst/>
          </a:prstGeom>
        </p:spPr>
      </p:pic>
      <p:pic>
        <p:nvPicPr>
          <p:cNvPr id="108" name="Picture 107" descr="A screenshot of a social media post&#13;&#10;&#13;&#10;Description automatically generated">
            <a:extLst>
              <a:ext uri="{FF2B5EF4-FFF2-40B4-BE49-F238E27FC236}">
                <a16:creationId xmlns:a16="http://schemas.microsoft.com/office/drawing/2014/main" id="{EA606B6C-6A79-5B41-B900-EE36710D126B}"/>
              </a:ext>
            </a:extLst>
          </p:cNvPr>
          <p:cNvPicPr>
            <a:picLocks noChangeAspect="1"/>
          </p:cNvPicPr>
          <p:nvPr/>
        </p:nvPicPr>
        <p:blipFill>
          <a:blip r:embed="rId15"/>
          <a:stretch>
            <a:fillRect/>
          </a:stretch>
        </p:blipFill>
        <p:spPr>
          <a:xfrm>
            <a:off x="9750890" y="26473016"/>
            <a:ext cx="15632854" cy="5611522"/>
          </a:xfrm>
          <a:prstGeom prst="rect">
            <a:avLst/>
          </a:prstGeom>
        </p:spPr>
      </p:pic>
      <p:sp>
        <p:nvSpPr>
          <p:cNvPr id="110" name="Round Same Side Corner Rectangle 109">
            <a:extLst>
              <a:ext uri="{FF2B5EF4-FFF2-40B4-BE49-F238E27FC236}">
                <a16:creationId xmlns:a16="http://schemas.microsoft.com/office/drawing/2014/main" id="{DB2BBFBD-0CAD-314A-948A-BDC1EE433E9B}"/>
              </a:ext>
            </a:extLst>
          </p:cNvPr>
          <p:cNvSpPr/>
          <p:nvPr/>
        </p:nvSpPr>
        <p:spPr>
          <a:xfrm>
            <a:off x="27415275" y="5485988"/>
            <a:ext cx="15787355" cy="912736"/>
          </a:xfrm>
          <a:prstGeom prst="round2SameRect">
            <a:avLst/>
          </a:prstGeom>
          <a:solidFill>
            <a:schemeClr val="accent5">
              <a:lumMod val="50000"/>
            </a:schemeClr>
          </a:solidFill>
          <a:effectLst>
            <a:outerShdw blurRad="50800" dist="38100" dir="2700000" algn="tl" rotWithShape="0">
              <a:schemeClr val="tx1">
                <a:lumMod val="50000"/>
                <a:lumOff val="50000"/>
                <a:alpha val="40000"/>
              </a:scheme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4400" b="1" dirty="0">
                <a:solidFill>
                  <a:srgbClr val="FFFFFF"/>
                </a:solidFill>
              </a:rPr>
              <a:t>Model Architecture</a:t>
            </a:r>
            <a:endParaRPr lang="en-US" sz="4400" b="1" dirty="0"/>
          </a:p>
        </p:txBody>
      </p:sp>
      <p:pic>
        <p:nvPicPr>
          <p:cNvPr id="111" name="Content Placeholder 4" descr="A close up of a map&#10;&#10;Description automatically generated">
            <a:extLst>
              <a:ext uri="{FF2B5EF4-FFF2-40B4-BE49-F238E27FC236}">
                <a16:creationId xmlns:a16="http://schemas.microsoft.com/office/drawing/2014/main" id="{D652EEEB-501D-5141-AA8C-810203C41AA7}"/>
              </a:ext>
            </a:extLst>
          </p:cNvPr>
          <p:cNvPicPr>
            <a:picLocks noChangeAspect="1"/>
          </p:cNvPicPr>
          <p:nvPr/>
        </p:nvPicPr>
        <p:blipFill>
          <a:blip r:embed="rId16"/>
          <a:stretch>
            <a:fillRect/>
          </a:stretch>
        </p:blipFill>
        <p:spPr>
          <a:xfrm>
            <a:off x="27570118" y="7090132"/>
            <a:ext cx="15403357" cy="6823955"/>
          </a:xfrm>
          <a:prstGeom prst="rect">
            <a:avLst/>
          </a:prstGeom>
          <a:ln>
            <a:noFill/>
          </a:ln>
        </p:spPr>
      </p:pic>
      <p:pic>
        <p:nvPicPr>
          <p:cNvPr id="115" name="Picture 114" descr="A close up of a logo&#13;&#10;&#13;&#10;Description automatically generated">
            <a:extLst>
              <a:ext uri="{FF2B5EF4-FFF2-40B4-BE49-F238E27FC236}">
                <a16:creationId xmlns:a16="http://schemas.microsoft.com/office/drawing/2014/main" id="{547B5CC6-1057-4E4F-9B14-29CAAA55CF78}"/>
              </a:ext>
            </a:extLst>
          </p:cNvPr>
          <p:cNvPicPr>
            <a:picLocks noChangeAspect="1"/>
          </p:cNvPicPr>
          <p:nvPr/>
        </p:nvPicPr>
        <p:blipFill>
          <a:blip r:embed="rId17"/>
          <a:stretch>
            <a:fillRect/>
          </a:stretch>
        </p:blipFill>
        <p:spPr>
          <a:xfrm>
            <a:off x="27494063" y="14898781"/>
            <a:ext cx="15671152" cy="5451652"/>
          </a:xfrm>
          <a:prstGeom prst="rect">
            <a:avLst/>
          </a:prstGeom>
        </p:spPr>
      </p:pic>
      <p:pic>
        <p:nvPicPr>
          <p:cNvPr id="121" name="Picture 120" descr="A screenshot of a cell phone&#13;&#10;&#13;&#10;Description automatically generated">
            <a:extLst>
              <a:ext uri="{FF2B5EF4-FFF2-40B4-BE49-F238E27FC236}">
                <a16:creationId xmlns:a16="http://schemas.microsoft.com/office/drawing/2014/main" id="{B9C990ED-ED93-7B40-A4FC-DC731F083101}"/>
              </a:ext>
            </a:extLst>
          </p:cNvPr>
          <p:cNvPicPr>
            <a:picLocks noChangeAspect="1"/>
          </p:cNvPicPr>
          <p:nvPr/>
        </p:nvPicPr>
        <p:blipFill>
          <a:blip r:embed="rId18"/>
          <a:stretch>
            <a:fillRect/>
          </a:stretch>
        </p:blipFill>
        <p:spPr>
          <a:xfrm>
            <a:off x="27464643" y="20413033"/>
            <a:ext cx="9767259" cy="5727059"/>
          </a:xfrm>
          <a:prstGeom prst="rect">
            <a:avLst/>
          </a:prstGeom>
        </p:spPr>
      </p:pic>
      <p:grpSp>
        <p:nvGrpSpPr>
          <p:cNvPr id="123" name="Group 122">
            <a:extLst>
              <a:ext uri="{FF2B5EF4-FFF2-40B4-BE49-F238E27FC236}">
                <a16:creationId xmlns:a16="http://schemas.microsoft.com/office/drawing/2014/main" id="{2197DD2B-C6EB-114C-8E76-0EBED52A5E28}"/>
              </a:ext>
            </a:extLst>
          </p:cNvPr>
          <p:cNvGrpSpPr/>
          <p:nvPr/>
        </p:nvGrpSpPr>
        <p:grpSpPr>
          <a:xfrm>
            <a:off x="27536652" y="29709938"/>
            <a:ext cx="15984955" cy="3123352"/>
            <a:chOff x="840367" y="13530081"/>
            <a:chExt cx="15174510" cy="2642041"/>
          </a:xfrm>
        </p:grpSpPr>
        <p:sp>
          <p:nvSpPr>
            <p:cNvPr id="124" name="Rectangle 123">
              <a:extLst>
                <a:ext uri="{FF2B5EF4-FFF2-40B4-BE49-F238E27FC236}">
                  <a16:creationId xmlns:a16="http://schemas.microsoft.com/office/drawing/2014/main" id="{A99DFB4C-039A-1945-AF52-B4EB9C584E1D}"/>
                </a:ext>
              </a:extLst>
            </p:cNvPr>
            <p:cNvSpPr/>
            <p:nvPr/>
          </p:nvSpPr>
          <p:spPr>
            <a:xfrm>
              <a:off x="887232" y="14363410"/>
              <a:ext cx="15081857" cy="1808712"/>
            </a:xfrm>
            <a:prstGeom prst="rect">
              <a:avLst/>
            </a:prstGeom>
            <a:solidFill>
              <a:schemeClr val="accent5">
                <a:lumMod val="20000"/>
                <a:lumOff val="80000"/>
              </a:schemeClr>
            </a:solidFill>
            <a:effectLst/>
          </p:spPr>
          <p:style>
            <a:lnRef idx="0">
              <a:schemeClr val="accent3"/>
            </a:lnRef>
            <a:fillRef idx="3">
              <a:schemeClr val="accent3"/>
            </a:fillRef>
            <a:effectRef idx="3">
              <a:schemeClr val="accent3"/>
            </a:effectRef>
            <a:fontRef idx="minor">
              <a:schemeClr val="lt1"/>
            </a:fontRef>
          </p:style>
          <p:txBody>
            <a:bodyPr rtlCol="0" anchor="t"/>
            <a:lstStyle/>
            <a:p>
              <a:pPr marL="609600" indent="-609600"/>
              <a:r>
                <a:rPr lang="en-US" sz="2800" dirty="0">
                  <a:solidFill>
                    <a:schemeClr val="tx1">
                      <a:lumMod val="75000"/>
                      <a:lumOff val="25000"/>
                    </a:schemeClr>
                  </a:solidFill>
                  <a:ea typeface="Arial" charset="0"/>
                  <a:cs typeface="Arial" charset="0"/>
                </a:rPr>
                <a:t>[1]</a:t>
              </a:r>
              <a:r>
                <a:rPr lang="en-US" sz="2800" dirty="0"/>
                <a:t> </a:t>
              </a:r>
              <a:r>
                <a:rPr lang="en-US" sz="2800" dirty="0">
                  <a:solidFill>
                    <a:srgbClr val="222222"/>
                  </a:solidFill>
                </a:rPr>
                <a:t>“Coding facial expressions with </a:t>
              </a:r>
              <a:r>
                <a:rPr lang="en-US" sz="2800" dirty="0" err="1">
                  <a:solidFill>
                    <a:srgbClr val="222222"/>
                  </a:solidFill>
                </a:rPr>
                <a:t>gabor</a:t>
              </a:r>
              <a:r>
                <a:rPr lang="en-US" sz="2800" dirty="0">
                  <a:solidFill>
                    <a:srgbClr val="222222"/>
                  </a:solidFill>
                </a:rPr>
                <a:t> wavelets,” in Automatic Face and Gesture Recognition, 1998. Proceedings. Third IEEE In- </a:t>
              </a:r>
              <a:r>
                <a:rPr lang="en-US" sz="2800" dirty="0" err="1">
                  <a:solidFill>
                    <a:srgbClr val="222222"/>
                  </a:solidFill>
                </a:rPr>
                <a:t>ternational</a:t>
              </a:r>
              <a:r>
                <a:rPr lang="en-US" sz="2800" dirty="0">
                  <a:solidFill>
                    <a:srgbClr val="222222"/>
                  </a:solidFill>
                </a:rPr>
                <a:t> Conference on, pp. 200–205, Apr 1998.</a:t>
              </a:r>
            </a:p>
            <a:p>
              <a:pPr marL="609600" indent="-609600"/>
              <a:r>
                <a:rPr lang="en-US" sz="2800" dirty="0">
                  <a:solidFill>
                    <a:srgbClr val="222222"/>
                  </a:solidFill>
                </a:rPr>
                <a:t>[2]</a:t>
              </a:r>
              <a:r>
                <a:rPr lang="en-US" sz="2800" b="1" dirty="0"/>
                <a:t> </a:t>
              </a:r>
              <a:r>
                <a:rPr lang="en-US" sz="2800" dirty="0">
                  <a:solidFill>
                    <a:schemeClr val="tx1"/>
                  </a:solidFill>
                </a:rPr>
                <a:t>Computer Vision and Pattern Recognition</a:t>
              </a:r>
            </a:p>
            <a:p>
              <a:pPr marL="609600" indent="-609600"/>
              <a:r>
                <a:rPr lang="en-US" sz="2800" dirty="0">
                  <a:solidFill>
                    <a:schemeClr val="tx1"/>
                  </a:solidFill>
                </a:rPr>
                <a:t>[3] Computer Vision and Pattern Recognition Workshops (CVPRW), 2010 IEEE Computer Society Confer- </a:t>
              </a:r>
              <a:r>
                <a:rPr lang="en-US" sz="2800" dirty="0" err="1">
                  <a:solidFill>
                    <a:schemeClr val="tx1"/>
                  </a:solidFill>
                </a:rPr>
                <a:t>ence</a:t>
              </a:r>
              <a:r>
                <a:rPr lang="en-US" sz="2800" dirty="0">
                  <a:solidFill>
                    <a:schemeClr val="tx1"/>
                  </a:solidFill>
                </a:rPr>
                <a:t> on, pp. 94–101, June 2010</a:t>
              </a:r>
            </a:p>
            <a:p>
              <a:pPr marL="609600" indent="-609600"/>
              <a:endParaRPr lang="en-US" sz="2800" dirty="0">
                <a:solidFill>
                  <a:srgbClr val="222222"/>
                </a:solidFill>
              </a:endParaRPr>
            </a:p>
          </p:txBody>
        </p:sp>
        <p:sp>
          <p:nvSpPr>
            <p:cNvPr id="125" name="Round Same Side Corner Rectangle 124">
              <a:extLst>
                <a:ext uri="{FF2B5EF4-FFF2-40B4-BE49-F238E27FC236}">
                  <a16:creationId xmlns:a16="http://schemas.microsoft.com/office/drawing/2014/main" id="{1A858D3B-D275-5C4A-BA2C-8FA3E33FB682}"/>
                </a:ext>
              </a:extLst>
            </p:cNvPr>
            <p:cNvSpPr/>
            <p:nvPr/>
          </p:nvSpPr>
          <p:spPr>
            <a:xfrm>
              <a:off x="840367" y="13530081"/>
              <a:ext cx="15174510" cy="812114"/>
            </a:xfrm>
            <a:prstGeom prst="round2SameRect">
              <a:avLst/>
            </a:prstGeom>
            <a:solidFill>
              <a:schemeClr val="accent5">
                <a:lumMod val="50000"/>
              </a:schemeClr>
            </a:solidFill>
            <a:effectLst>
              <a:outerShdw blurRad="50800" dist="38100" dir="2700000" algn="tl" rotWithShape="0">
                <a:schemeClr val="tx1">
                  <a:lumMod val="50000"/>
                  <a:lumOff val="50000"/>
                  <a:alpha val="40000"/>
                </a:scheme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4000" dirty="0"/>
                <a:t>References</a:t>
              </a:r>
            </a:p>
          </p:txBody>
        </p:sp>
      </p:grpSp>
    </p:spTree>
    <p:extLst>
      <p:ext uri="{BB962C8B-B14F-4D97-AF65-F5344CB8AC3E}">
        <p14:creationId xmlns:p14="http://schemas.microsoft.com/office/powerpoint/2010/main" val="5934159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646</TotalTime>
  <Words>384</Words>
  <Application>Microsoft Macintosh PowerPoint</Application>
  <PresentationFormat>Custom</PresentationFormat>
  <Paragraphs>98</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Apple Color Emoji</vt: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Yutong Chang</dc:creator>
  <cp:lastModifiedBy>Microsoft Office User</cp:lastModifiedBy>
  <cp:revision>81</cp:revision>
  <dcterms:created xsi:type="dcterms:W3CDTF">2017-01-24T00:54:52Z</dcterms:created>
  <dcterms:modified xsi:type="dcterms:W3CDTF">2019-01-22T09:29:11Z</dcterms:modified>
</cp:coreProperties>
</file>